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3"/>
  </p:notesMasterIdLst>
  <p:handoutMasterIdLst>
    <p:handoutMasterId r:id="rId24"/>
  </p:handoutMasterIdLst>
  <p:sldIdLst>
    <p:sldId id="256" r:id="rId2"/>
    <p:sldId id="260" r:id="rId3"/>
    <p:sldId id="258" r:id="rId4"/>
    <p:sldId id="265" r:id="rId5"/>
    <p:sldId id="259" r:id="rId6"/>
    <p:sldId id="278" r:id="rId7"/>
    <p:sldId id="279" r:id="rId8"/>
    <p:sldId id="281" r:id="rId9"/>
    <p:sldId id="267" r:id="rId10"/>
    <p:sldId id="282" r:id="rId11"/>
    <p:sldId id="283" r:id="rId12"/>
    <p:sldId id="280" r:id="rId13"/>
    <p:sldId id="284" r:id="rId14"/>
    <p:sldId id="272" r:id="rId15"/>
    <p:sldId id="273" r:id="rId16"/>
    <p:sldId id="271" r:id="rId17"/>
    <p:sldId id="266" r:id="rId18"/>
    <p:sldId id="274" r:id="rId19"/>
    <p:sldId id="276" r:id="rId20"/>
    <p:sldId id="277" r:id="rId21"/>
    <p:sldId id="275" r:id="rId22"/>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F191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4" d="100"/>
          <a:sy n="84" d="100"/>
        </p:scale>
        <p:origin x="-1808"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notesMaster" Target="notesMasters/notesMaster1.xml"/><Relationship Id="rId24" Type="http://schemas.openxmlformats.org/officeDocument/2006/relationships/handoutMaster" Target="handoutMasters/handoutMaster1.xml"/><Relationship Id="rId25" Type="http://schemas.openxmlformats.org/officeDocument/2006/relationships/printerSettings" Target="printerSettings/printerSettings1.bin"/><Relationship Id="rId26" Type="http://schemas.openxmlformats.org/officeDocument/2006/relationships/presProps" Target="presProps.xml"/><Relationship Id="rId27" Type="http://schemas.openxmlformats.org/officeDocument/2006/relationships/viewProps" Target="viewProps.xml"/><Relationship Id="rId28" Type="http://schemas.openxmlformats.org/officeDocument/2006/relationships/theme" Target="theme/theme1.xml"/><Relationship Id="rId29"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1EC997CF-C024-4015-9069-20D2C2653FAE}" type="datetimeFigureOut">
              <a:rPr lang="en-US" smtClean="0"/>
              <a:pPr/>
              <a:t>2/3/14</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9193C182-FEAA-48E2-A870-F03F1EEC972D}" type="slidenum">
              <a:rPr lang="en-US" smtClean="0"/>
              <a:pPr/>
              <a:t>‹#›</a:t>
            </a:fld>
            <a:endParaRPr lang="en-US" dirty="0"/>
          </a:p>
        </p:txBody>
      </p:sp>
    </p:spTree>
    <p:extLst>
      <p:ext uri="{BB962C8B-B14F-4D97-AF65-F5344CB8AC3E}">
        <p14:creationId xmlns:p14="http://schemas.microsoft.com/office/powerpoint/2010/main" val="11436057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8827D3D9-6E46-457A-A0F9-5203CB87BD81}" type="datetimeFigureOut">
              <a:rPr lang="en-US" smtClean="0"/>
              <a:pPr/>
              <a:t>2/3/14</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A92052D2-E21E-43FF-A736-F1CBB26A8D3F}" type="slidenum">
              <a:rPr lang="en-US" smtClean="0"/>
              <a:pPr/>
              <a:t>‹#›</a:t>
            </a:fld>
            <a:endParaRPr lang="en-US"/>
          </a:p>
        </p:txBody>
      </p:sp>
    </p:spTree>
    <p:extLst>
      <p:ext uri="{BB962C8B-B14F-4D97-AF65-F5344CB8AC3E}">
        <p14:creationId xmlns:p14="http://schemas.microsoft.com/office/powerpoint/2010/main" val="33383765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92052D2-E21E-43FF-A736-F1CBB26A8D3F}" type="slidenum">
              <a:rPr lang="en-US" smtClean="0"/>
              <a:pPr/>
              <a:t>13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bwMode="ltGray">
          <a:xfrm>
            <a:off x="0" y="0"/>
            <a:ext cx="9144000" cy="513556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5" name="Rectangle 4"/>
          <p:cNvSpPr/>
          <p:nvPr/>
        </p:nvSpPr>
        <p:spPr bwMode="invGray">
          <a:xfrm>
            <a:off x="0" y="5127625"/>
            <a:ext cx="9144000" cy="46038"/>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2" name="Title 1"/>
          <p:cNvSpPr>
            <a:spLocks noGrp="1"/>
          </p:cNvSpPr>
          <p:nvPr>
            <p:ph type="ctrTitle"/>
          </p:nvPr>
        </p:nvSpPr>
        <p:spPr>
          <a:xfrm>
            <a:off x="685800" y="3355848"/>
            <a:ext cx="8077200" cy="1673352"/>
          </a:xfrm>
        </p:spPr>
        <p:txBody>
          <a:bodyPr tIns="0" bIns="0" anchor="t"/>
          <a:lstStyle>
            <a:lvl1pPr algn="l">
              <a:defRPr sz="4700" b="1"/>
            </a:lvl1pPr>
            <a:extLst/>
          </a:lstStyle>
          <a:p>
            <a:r>
              <a:rPr lang="en-US" smtClean="0"/>
              <a:t>Click to edit Master title style</a:t>
            </a:r>
            <a:endParaRPr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lang="en-US" smtClean="0"/>
              <a:t>Click to edit Master subtitle style</a:t>
            </a:r>
            <a:endParaRPr lang="en-US"/>
          </a:p>
        </p:txBody>
      </p:sp>
      <p:sp>
        <p:nvSpPr>
          <p:cNvPr id="6" name="Date Placeholder 3"/>
          <p:cNvSpPr>
            <a:spLocks noGrp="1"/>
          </p:cNvSpPr>
          <p:nvPr>
            <p:ph type="dt" sz="half" idx="10"/>
          </p:nvPr>
        </p:nvSpPr>
        <p:spPr/>
        <p:txBody>
          <a:bodyPr/>
          <a:lstStyle>
            <a:lvl1pPr>
              <a:defRPr/>
            </a:lvl1pPr>
          </a:lstStyle>
          <a:p>
            <a:pPr>
              <a:defRPr/>
            </a:pPr>
            <a:fld id="{A5CDECEE-82A4-4022-8945-A8268A90C2E5}" type="datetimeFigureOut">
              <a:rPr lang="en-US"/>
              <a:pPr>
                <a:defRPr/>
              </a:pPr>
              <a:t>2/3/14</a:t>
            </a:fld>
            <a:endParaRPr lang="en-US" dirty="0"/>
          </a:p>
        </p:txBody>
      </p:sp>
      <p:sp>
        <p:nvSpPr>
          <p:cNvPr id="7" name="Footer Placeholder 4"/>
          <p:cNvSpPr>
            <a:spLocks noGrp="1"/>
          </p:cNvSpPr>
          <p:nvPr>
            <p:ph type="ftr" sz="quarter" idx="11"/>
          </p:nvPr>
        </p:nvSpPr>
        <p:spPr/>
        <p:txBody>
          <a:bodyPr/>
          <a:lstStyle>
            <a:lvl1pPr>
              <a:defRPr dirty="0"/>
            </a:lvl1pPr>
          </a:lstStyle>
          <a:p>
            <a:pPr>
              <a:defRPr/>
            </a:pPr>
            <a:endParaRPr lang="en-US" dirty="0"/>
          </a:p>
        </p:txBody>
      </p:sp>
      <p:sp>
        <p:nvSpPr>
          <p:cNvPr id="8" name="Slide Number Placeholder 5"/>
          <p:cNvSpPr>
            <a:spLocks noGrp="1"/>
          </p:cNvSpPr>
          <p:nvPr>
            <p:ph type="sldNum" sz="quarter" idx="12"/>
          </p:nvPr>
        </p:nvSpPr>
        <p:spPr/>
        <p:txBody>
          <a:bodyPr/>
          <a:lstStyle>
            <a:lvl1pPr>
              <a:defRPr/>
            </a:lvl1pPr>
          </a:lstStyle>
          <a:p>
            <a:pPr>
              <a:defRPr/>
            </a:pPr>
            <a:fld id="{726C99E1-4697-40FE-B58E-E96894BF1B3F}"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0D823A8-4D20-4842-A6EC-3013A1F94A51}" type="datetimeFigureOut">
              <a:rPr lang="en-US"/>
              <a:pPr>
                <a:defRPr/>
              </a:pPr>
              <a:t>2/3/14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048C491A-52EA-4546-AB41-87374BE55584}"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3"/>
          <p:cNvSpPr/>
          <p:nvPr/>
        </p:nvSpPr>
        <p:spPr bwMode="invGray">
          <a:xfrm>
            <a:off x="6599238" y="0"/>
            <a:ext cx="46037"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5" name="Rectangle 4"/>
          <p:cNvSpPr/>
          <p:nvPr/>
        </p:nvSpPr>
        <p:spPr bwMode="ltGray">
          <a:xfrm>
            <a:off x="6648450" y="0"/>
            <a:ext cx="2514600"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2" name="Vertical Title 1"/>
          <p:cNvSpPr>
            <a:spLocks noGrp="1"/>
          </p:cNvSpPr>
          <p:nvPr>
            <p:ph type="title" orient="vert"/>
          </p:nvPr>
        </p:nvSpPr>
        <p:spPr>
          <a:xfrm>
            <a:off x="6781800" y="274640"/>
            <a:ext cx="1905000" cy="5851525"/>
          </a:xfrm>
        </p:spPr>
        <p:txBody>
          <a:bodyPr vert="eaVert"/>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51525"/>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3"/>
          <p:cNvSpPr>
            <a:spLocks noGrp="1"/>
          </p:cNvSpPr>
          <p:nvPr>
            <p:ph type="dt" sz="half" idx="10"/>
          </p:nvPr>
        </p:nvSpPr>
        <p:spPr/>
        <p:txBody>
          <a:bodyPr/>
          <a:lstStyle>
            <a:lvl1pPr>
              <a:defRPr/>
            </a:lvl1pPr>
          </a:lstStyle>
          <a:p>
            <a:pPr>
              <a:defRPr/>
            </a:pPr>
            <a:fld id="{215709E6-D1D9-42FC-A9D3-371749C823FE}" type="datetimeFigureOut">
              <a:rPr lang="en-US"/>
              <a:pPr>
                <a:defRPr/>
              </a:pPr>
              <a:t>2/3/14</a:t>
            </a:fld>
            <a:endParaRPr lang="en-US" dirty="0"/>
          </a:p>
        </p:txBody>
      </p:sp>
      <p:sp>
        <p:nvSpPr>
          <p:cNvPr id="7" name="Footer Placeholder 4"/>
          <p:cNvSpPr>
            <a:spLocks noGrp="1"/>
          </p:cNvSpPr>
          <p:nvPr>
            <p:ph type="ftr" sz="quarter" idx="11"/>
          </p:nvPr>
        </p:nvSpPr>
        <p:spPr>
          <a:xfrm>
            <a:off x="2640013" y="6376988"/>
            <a:ext cx="3836987" cy="365125"/>
          </a:xfrm>
        </p:spPr>
        <p:txBody>
          <a:bodyPr/>
          <a:lstStyle>
            <a:lvl1pPr>
              <a:defRPr dirty="0"/>
            </a:lvl1pPr>
          </a:lstStyle>
          <a:p>
            <a:pPr>
              <a:defRPr/>
            </a:pPr>
            <a:endParaRPr lang="en-US" dirty="0"/>
          </a:p>
        </p:txBody>
      </p:sp>
      <p:sp>
        <p:nvSpPr>
          <p:cNvPr id="8" name="Slide Number Placeholder 5"/>
          <p:cNvSpPr>
            <a:spLocks noGrp="1"/>
          </p:cNvSpPr>
          <p:nvPr>
            <p:ph type="sldNum" sz="quarter" idx="12"/>
          </p:nvPr>
        </p:nvSpPr>
        <p:spPr/>
        <p:txBody>
          <a:bodyPr/>
          <a:lstStyle>
            <a:lvl1pPr>
              <a:defRPr/>
            </a:lvl1pPr>
          </a:lstStyle>
          <a:p>
            <a:pPr>
              <a:defRPr/>
            </a:pPr>
            <a:fld id="{A3D6D924-D268-41ED-BBD5-6FAB33990B39}"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extLst/>
          </a:lstStyle>
          <a:p>
            <a:r>
              <a:rPr lang="en-US" smtClean="0"/>
              <a:t>Click to edit Master title style</a:t>
            </a:r>
            <a:endParaRPr lang="en-US"/>
          </a:p>
        </p:txBody>
      </p:sp>
      <p:sp>
        <p:nvSpPr>
          <p:cNvPr id="3" name="Content Placeholder 2"/>
          <p:cNvSpPr>
            <a:spLocks noGrp="1"/>
          </p:cNvSpPr>
          <p:nvPr>
            <p:ph idx="1"/>
          </p:nvPr>
        </p:nvSpPr>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FB27AA4-9FA0-454C-AB6B-FAF20A308D10}" type="datetimeFigureOut">
              <a:rPr lang="en-US"/>
              <a:pPr>
                <a:defRPr/>
              </a:pPr>
              <a:t>2/3/14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F66D094C-CD16-481C-A652-B1B22B4AE36C}"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3"/>
          <p:cNvSpPr/>
          <p:nvPr/>
        </p:nvSpPr>
        <p:spPr bwMode="ltGray">
          <a:xfrm>
            <a:off x="0" y="0"/>
            <a:ext cx="9144000" cy="260191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5" name="Rectangle 4"/>
          <p:cNvSpPr/>
          <p:nvPr/>
        </p:nvSpPr>
        <p:spPr bwMode="invGray">
          <a:xfrm>
            <a:off x="0" y="2601913"/>
            <a:ext cx="9144000" cy="46037"/>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2" name="Title 1"/>
          <p:cNvSpPr>
            <a:spLocks noGrp="1"/>
          </p:cNvSpPr>
          <p:nvPr>
            <p:ph type="title"/>
          </p:nvPr>
        </p:nvSpPr>
        <p:spPr>
          <a:xfrm>
            <a:off x="749808" y="118872"/>
            <a:ext cx="8013192" cy="1636776"/>
          </a:xfrm>
        </p:spPr>
        <p:txBody>
          <a:bodyPr tIns="0" rIns="91440" bIns="0" anchor="b"/>
          <a:lstStyle>
            <a:lvl1pPr algn="l">
              <a:defRPr sz="4700" b="1" cap="none" baseline="0"/>
            </a:lvl1pPr>
            <a:extLst/>
          </a:lstStyle>
          <a:p>
            <a:r>
              <a:rPr lang="en-US" smtClean="0"/>
              <a:t>Click to edit Master title style</a:t>
            </a:r>
            <a:endParaRPr lang="en-US"/>
          </a:p>
        </p:txBody>
      </p:sp>
      <p:sp>
        <p:nvSpPr>
          <p:cNvPr id="3" name="Text Placeholder 2"/>
          <p:cNvSpPr>
            <a:spLocks noGrp="1"/>
          </p:cNvSpPr>
          <p:nvPr>
            <p:ph type="body" idx="1"/>
          </p:nvPr>
        </p:nvSpPr>
        <p:spPr>
          <a:xfrm>
            <a:off x="740664" y="1828800"/>
            <a:ext cx="8022336" cy="685800"/>
          </a:xfrm>
        </p:spPr>
        <p:txBody>
          <a:bodyPr lIns="146304" tIns="0" rIns="45720" bIns="0"/>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a:r>
              <a:rPr lang="en-US" smtClean="0"/>
              <a:t>Click to edit Master text styles</a:t>
            </a:r>
          </a:p>
        </p:txBody>
      </p:sp>
      <p:sp>
        <p:nvSpPr>
          <p:cNvPr id="6" name="Date Placeholder 3"/>
          <p:cNvSpPr>
            <a:spLocks noGrp="1"/>
          </p:cNvSpPr>
          <p:nvPr>
            <p:ph type="dt" sz="half" idx="10"/>
          </p:nvPr>
        </p:nvSpPr>
        <p:spPr/>
        <p:txBody>
          <a:bodyPr/>
          <a:lstStyle>
            <a:lvl1pPr>
              <a:defRPr/>
            </a:lvl1pPr>
          </a:lstStyle>
          <a:p>
            <a:pPr>
              <a:defRPr/>
            </a:pPr>
            <a:fld id="{A02C82D3-6FD3-4C10-952D-629CD504A9A6}" type="datetimeFigureOut">
              <a:rPr lang="en-US"/>
              <a:pPr>
                <a:defRPr/>
              </a:pPr>
              <a:t>2/3/14</a:t>
            </a:fld>
            <a:endParaRPr lang="en-US" dirty="0"/>
          </a:p>
        </p:txBody>
      </p:sp>
      <p:sp>
        <p:nvSpPr>
          <p:cNvPr id="7" name="Footer Placeholder 4"/>
          <p:cNvSpPr>
            <a:spLocks noGrp="1"/>
          </p:cNvSpPr>
          <p:nvPr>
            <p:ph type="ftr" sz="quarter" idx="11"/>
          </p:nvPr>
        </p:nvSpPr>
        <p:spPr/>
        <p:txBody>
          <a:bodyPr/>
          <a:lstStyle>
            <a:lvl1pPr>
              <a:defRPr dirty="0"/>
            </a:lvl1pPr>
          </a:lstStyle>
          <a:p>
            <a:pPr>
              <a:defRPr/>
            </a:pPr>
            <a:endParaRPr lang="en-US" dirty="0"/>
          </a:p>
        </p:txBody>
      </p:sp>
      <p:sp>
        <p:nvSpPr>
          <p:cNvPr id="8" name="Slide Number Placeholder 5"/>
          <p:cNvSpPr>
            <a:spLocks noGrp="1"/>
          </p:cNvSpPr>
          <p:nvPr>
            <p:ph type="sldNum" sz="quarter" idx="12"/>
          </p:nvPr>
        </p:nvSpPr>
        <p:spPr/>
        <p:txBody>
          <a:bodyPr/>
          <a:lstStyle>
            <a:lvl1pPr>
              <a:defRPr/>
            </a:lvl1pPr>
          </a:lstStyle>
          <a:p>
            <a:pPr>
              <a:defRPr/>
            </a:pPr>
            <a:fld id="{E5198664-97FB-4F57-A51E-18C61F9493CA}"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54BDB93A-01FB-421A-9608-17E8DF412EA0}" type="datetimeFigureOut">
              <a:rPr lang="en-US"/>
              <a:pPr>
                <a:defRPr/>
              </a:pPr>
              <a:t>2/3/14</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8B4721A2-3C4E-4C4B-8986-291729C29CA3}"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lang="en-US" smtClean="0"/>
              <a:t>Click to edit Master title style</a:t>
            </a:r>
            <a:endParaRPr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a:r>
              <a:rPr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a:r>
              <a:rPr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CDD384C9-FBB3-4115-AF1D-279E2A0269B5}" type="datetimeFigureOut">
              <a:rPr lang="en-US"/>
              <a:pPr>
                <a:defRPr/>
              </a:pPr>
              <a:t>2/3/14</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B2EBBD49-7A31-4484-B488-8558229513CA}"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A0545910-6149-4EF0-A830-478EA659A5C2}" type="datetimeFigureOut">
              <a:rPr lang="en-US"/>
              <a:pPr>
                <a:defRPr/>
              </a:pPr>
              <a:t>2/3/14</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7C869A49-A6F2-4DEB-92A2-AA9A90F730BC}"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15631739-232F-4559-93DE-66902093EA0F}" type="datetimeFigureOut">
              <a:rPr lang="en-US"/>
              <a:pPr>
                <a:defRPr/>
              </a:pPr>
              <a:t>2/3/14</a:t>
            </a:fld>
            <a:endParaRPr lang="en-US" dirty="0"/>
          </a:p>
        </p:txBody>
      </p:sp>
      <p:sp>
        <p:nvSpPr>
          <p:cNvPr id="3" name="Footer Placeholder 2"/>
          <p:cNvSpPr>
            <a:spLocks noGrp="1"/>
          </p:cNvSpPr>
          <p:nvPr>
            <p:ph type="ftr" sz="quarter" idx="11"/>
          </p:nvPr>
        </p:nvSpPr>
        <p:spPr/>
        <p:txBody>
          <a:bodyPr/>
          <a:lstStyle>
            <a:lvl1pPr>
              <a:defRPr dirty="0"/>
            </a:lvl1pPr>
          </a:lstStyle>
          <a:p>
            <a:pPr>
              <a:defRPr/>
            </a:pPr>
            <a:endParaRPr lang="en-US" dirty="0"/>
          </a:p>
        </p:txBody>
      </p:sp>
      <p:sp>
        <p:nvSpPr>
          <p:cNvPr id="4" name="Slide Number Placeholder 3"/>
          <p:cNvSpPr>
            <a:spLocks noGrp="1"/>
          </p:cNvSpPr>
          <p:nvPr>
            <p:ph type="sldNum" sz="quarter" idx="12"/>
          </p:nvPr>
        </p:nvSpPr>
        <p:spPr/>
        <p:txBody>
          <a:bodyPr/>
          <a:lstStyle>
            <a:lvl1pPr>
              <a:defRPr/>
            </a:lvl1pPr>
          </a:lstStyle>
          <a:p>
            <a:pPr>
              <a:defRPr/>
            </a:pPr>
            <a:fld id="{2C1746B2-77EB-4378-BAF9-44244CBDD97F}"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4"/>
          <p:cNvSpPr/>
          <p:nvPr/>
        </p:nvSpPr>
        <p:spPr bwMode="invGray">
          <a:xfrm>
            <a:off x="2855913" y="0"/>
            <a:ext cx="46037" cy="145415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6" name="Rectangle 5"/>
          <p:cNvSpPr/>
          <p:nvPr/>
        </p:nvSpPr>
        <p:spPr bwMode="invGray">
          <a:xfrm>
            <a:off x="2855913" y="0"/>
            <a:ext cx="46037" cy="145415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2" name="Title 1"/>
          <p:cNvSpPr>
            <a:spLocks noGrp="1"/>
          </p:cNvSpPr>
          <p:nvPr>
            <p:ph type="title"/>
          </p:nvPr>
        </p:nvSpPr>
        <p:spPr>
          <a:xfrm>
            <a:off x="167838" y="152400"/>
            <a:ext cx="2523744" cy="978408"/>
          </a:xfrm>
        </p:spPr>
        <p:txBody>
          <a:bodyPr lIns="73152" bIns="0" anchor="b">
            <a:sp3d prstMaterial="matte"/>
          </a:bodyPr>
          <a:lstStyle>
            <a:lvl1pPr algn="l">
              <a:defRPr sz="2000" b="0"/>
            </a:lvl1pPr>
            <a:extLst/>
          </a:lstStyle>
          <a:p>
            <a:r>
              <a:rPr lang="en-US" smtClean="0"/>
              <a:t>Click to edit Master title style</a:t>
            </a:r>
            <a:endParaRPr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a:r>
              <a:rPr lang="en-US" smtClean="0"/>
              <a:t>Click to edit Master text styles</a:t>
            </a:r>
          </a:p>
        </p:txBody>
      </p:sp>
      <p:sp>
        <p:nvSpPr>
          <p:cNvPr id="7" name="Date Placeholder 4"/>
          <p:cNvSpPr>
            <a:spLocks noGrp="1"/>
          </p:cNvSpPr>
          <p:nvPr>
            <p:ph type="dt" sz="half" idx="10"/>
          </p:nvPr>
        </p:nvSpPr>
        <p:spPr/>
        <p:txBody>
          <a:bodyPr/>
          <a:lstStyle>
            <a:lvl1pPr>
              <a:defRPr/>
            </a:lvl1pPr>
          </a:lstStyle>
          <a:p>
            <a:pPr>
              <a:defRPr/>
            </a:pPr>
            <a:fld id="{3A34CF02-AF7C-4C91-9EE6-35AD4EC8E1BB}" type="datetimeFigureOut">
              <a:rPr lang="en-US"/>
              <a:pPr>
                <a:defRPr/>
              </a:pPr>
              <a:t>2/3/14</a:t>
            </a:fld>
            <a:endParaRPr lang="en-US" dirty="0"/>
          </a:p>
        </p:txBody>
      </p:sp>
      <p:sp>
        <p:nvSpPr>
          <p:cNvPr id="8" name="Footer Placeholder 5"/>
          <p:cNvSpPr>
            <a:spLocks noGrp="1"/>
          </p:cNvSpPr>
          <p:nvPr>
            <p:ph type="ftr" sz="quarter" idx="11"/>
          </p:nvPr>
        </p:nvSpPr>
        <p:spPr/>
        <p:txBody>
          <a:bodyPr/>
          <a:lstStyle>
            <a:lvl1pPr>
              <a:defRPr dirty="0"/>
            </a:lvl1pPr>
          </a:lstStyle>
          <a:p>
            <a:pPr>
              <a:defRPr/>
            </a:pPr>
            <a:endParaRPr lang="en-US" dirty="0"/>
          </a:p>
        </p:txBody>
      </p:sp>
      <p:sp>
        <p:nvSpPr>
          <p:cNvPr id="9" name="Slide Number Placeholder 6"/>
          <p:cNvSpPr>
            <a:spLocks noGrp="1"/>
          </p:cNvSpPr>
          <p:nvPr>
            <p:ph type="sldNum" sz="quarter" idx="12"/>
          </p:nvPr>
        </p:nvSpPr>
        <p:spPr/>
        <p:txBody>
          <a:bodyPr/>
          <a:lstStyle>
            <a:lvl1pPr>
              <a:defRPr/>
            </a:lvl1pPr>
          </a:lstStyle>
          <a:p>
            <a:pPr>
              <a:defRPr/>
            </a:pPr>
            <a:fld id="{044A74C9-F848-414E-A772-7D03F89D8748}"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p:cNvSpPr/>
          <p:nvPr/>
        </p:nvSpPr>
        <p:spPr>
          <a:xfrm>
            <a:off x="2855913" y="0"/>
            <a:ext cx="46037"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6" name="Rectangle 5"/>
          <p:cNvSpPr/>
          <p:nvPr/>
        </p:nvSpPr>
        <p:spPr bwMode="invGray">
          <a:xfrm>
            <a:off x="2855913" y="0"/>
            <a:ext cx="46037"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lang="en-US" smtClean="0"/>
              <a:t>Click to edit Master title style</a:t>
            </a:r>
            <a:endParaRPr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a:r>
              <a:rPr lang="en-US" smtClean="0"/>
              <a:t>Click to edit Master text styles</a:t>
            </a:r>
          </a:p>
        </p:txBody>
      </p:sp>
      <p:sp>
        <p:nvSpPr>
          <p:cNvPr id="7" name="Date Placeholder 4"/>
          <p:cNvSpPr>
            <a:spLocks noGrp="1"/>
          </p:cNvSpPr>
          <p:nvPr>
            <p:ph type="dt" sz="half" idx="10"/>
          </p:nvPr>
        </p:nvSpPr>
        <p:spPr>
          <a:xfrm>
            <a:off x="165100" y="1169988"/>
            <a:ext cx="2522538" cy="201612"/>
          </a:xfrm>
        </p:spPr>
        <p:txBody>
          <a:bodyPr/>
          <a:lstStyle>
            <a:lvl1pPr>
              <a:defRPr/>
            </a:lvl1pPr>
          </a:lstStyle>
          <a:p>
            <a:pPr>
              <a:defRPr/>
            </a:pPr>
            <a:fld id="{0217A545-E4E8-4A56-B156-2E7E31FB492E}" type="datetimeFigureOut">
              <a:rPr lang="en-US"/>
              <a:pPr>
                <a:defRPr/>
              </a:pPr>
              <a:t>2/3/14</a:t>
            </a:fld>
            <a:endParaRPr lang="en-US" dirty="0"/>
          </a:p>
        </p:txBody>
      </p:sp>
      <p:sp>
        <p:nvSpPr>
          <p:cNvPr id="8" name="Footer Placeholder 5"/>
          <p:cNvSpPr>
            <a:spLocks noGrp="1"/>
          </p:cNvSpPr>
          <p:nvPr>
            <p:ph type="ftr" sz="quarter" idx="11"/>
          </p:nvPr>
        </p:nvSpPr>
        <p:spPr>
          <a:xfrm>
            <a:off x="3035300" y="1169988"/>
            <a:ext cx="5194300" cy="201612"/>
          </a:xfrm>
        </p:spPr>
        <p:txBody>
          <a:bodyPr/>
          <a:lstStyle>
            <a:lvl1pPr>
              <a:defRPr dirty="0">
                <a:solidFill>
                  <a:schemeClr val="bg1">
                    <a:shade val="50000"/>
                  </a:schemeClr>
                </a:solidFill>
              </a:defRPr>
            </a:lvl1pPr>
          </a:lstStyle>
          <a:p>
            <a:pPr>
              <a:defRPr/>
            </a:pPr>
            <a:endParaRPr lang="en-US" dirty="0"/>
          </a:p>
        </p:txBody>
      </p:sp>
      <p:sp>
        <p:nvSpPr>
          <p:cNvPr id="9" name="Slide Number Placeholder 6"/>
          <p:cNvSpPr>
            <a:spLocks noGrp="1"/>
          </p:cNvSpPr>
          <p:nvPr>
            <p:ph type="sldNum" sz="quarter" idx="12"/>
          </p:nvPr>
        </p:nvSpPr>
        <p:spPr>
          <a:xfrm>
            <a:off x="8339138" y="1169988"/>
            <a:ext cx="733425" cy="201612"/>
          </a:xfrm>
        </p:spPr>
        <p:txBody>
          <a:bodyPr/>
          <a:lstStyle>
            <a:lvl1pPr>
              <a:defRPr/>
            </a:lvl1pPr>
          </a:lstStyle>
          <a:p>
            <a:pPr>
              <a:defRPr/>
            </a:pPr>
            <a:fld id="{3BF226DB-44AA-4780-88A4-0690AE893961}"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10" name="Rectangle 9"/>
          <p:cNvSpPr/>
          <p:nvPr/>
        </p:nvSpPr>
        <p:spPr bwMode="invGray">
          <a:xfrm>
            <a:off x="0" y="1436688"/>
            <a:ext cx="9144000" cy="4445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7" name="Rectangle 6"/>
          <p:cNvSpPr/>
          <p:nvPr/>
        </p:nvSpPr>
        <p:spPr bwMode="ltGray">
          <a:xfrm>
            <a:off x="0" y="0"/>
            <a:ext cx="9144000" cy="143351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2" name="Title Placeholder 1"/>
          <p:cNvSpPr>
            <a:spLocks noGrp="1"/>
          </p:cNvSpPr>
          <p:nvPr>
            <p:ph type="title"/>
          </p:nvPr>
        </p:nvSpPr>
        <p:spPr>
          <a:xfrm>
            <a:off x="457200" y="152400"/>
            <a:ext cx="8229600" cy="1250950"/>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lang="en-US" smtClean="0"/>
              <a:t>Click to edit Master title style</a:t>
            </a:r>
            <a:endParaRPr lang="en-US"/>
          </a:p>
        </p:txBody>
      </p:sp>
      <p:sp>
        <p:nvSpPr>
          <p:cNvPr id="1029" name="Text Placeholder 2"/>
          <p:cNvSpPr>
            <a:spLocks noGrp="1"/>
          </p:cNvSpPr>
          <p:nvPr>
            <p:ph type="body" idx="1"/>
          </p:nvPr>
        </p:nvSpPr>
        <p:spPr bwMode="auto">
          <a:xfrm>
            <a:off x="457200" y="1774825"/>
            <a:ext cx="8229600" cy="4625975"/>
          </a:xfrm>
          <a:prstGeom prst="rect">
            <a:avLst/>
          </a:prstGeom>
          <a:noFill/>
          <a:ln w="9525">
            <a:noFill/>
            <a:miter lim="800000"/>
            <a:headEnd/>
            <a:tailEnd/>
          </a:ln>
        </p:spPr>
        <p:txBody>
          <a:bodyPr vert="horz" wrap="square" lIns="54864" tIns="9144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477000"/>
            <a:ext cx="2133600" cy="274638"/>
          </a:xfrm>
          <a:prstGeom prst="rect">
            <a:avLst/>
          </a:prstGeom>
        </p:spPr>
        <p:txBody>
          <a:bodyPr vert="horz" lIns="109728" rIns="45720" bIns="0" rtlCol="0" anchor="b"/>
          <a:lstStyle>
            <a:lvl1pPr algn="l" eaLnBrk="1" fontAlgn="auto" latinLnBrk="0" hangingPunct="1">
              <a:spcBef>
                <a:spcPts val="0"/>
              </a:spcBef>
              <a:spcAft>
                <a:spcPts val="0"/>
              </a:spcAft>
              <a:defRPr kumimoji="0" sz="1200">
                <a:solidFill>
                  <a:schemeClr val="tx1">
                    <a:tint val="95000"/>
                  </a:schemeClr>
                </a:solidFill>
                <a:latin typeface="+mn-lt"/>
                <a:cs typeface="+mn-cs"/>
              </a:defRPr>
            </a:lvl1pPr>
            <a:extLst/>
          </a:lstStyle>
          <a:p>
            <a:pPr>
              <a:defRPr/>
            </a:pPr>
            <a:fld id="{94631231-47BD-4452-BD5D-4CB39643DD1A}" type="datetimeFigureOut">
              <a:rPr lang="en-US"/>
              <a:pPr>
                <a:defRPr/>
              </a:pPr>
              <a:t>2/3/14</a:t>
            </a:fld>
            <a:endParaRPr lang="en-US" dirty="0"/>
          </a:p>
        </p:txBody>
      </p:sp>
      <p:sp>
        <p:nvSpPr>
          <p:cNvPr id="5" name="Footer Placeholder 4"/>
          <p:cNvSpPr>
            <a:spLocks noGrp="1"/>
          </p:cNvSpPr>
          <p:nvPr>
            <p:ph type="ftr" sz="quarter" idx="3"/>
          </p:nvPr>
        </p:nvSpPr>
        <p:spPr>
          <a:xfrm>
            <a:off x="2640013" y="6477000"/>
            <a:ext cx="5508625" cy="274638"/>
          </a:xfrm>
          <a:prstGeom prst="rect">
            <a:avLst/>
          </a:prstGeom>
        </p:spPr>
        <p:txBody>
          <a:bodyPr vert="horz" lIns="45720" rIns="45720" bIns="0" rtlCol="0" anchor="b"/>
          <a:lstStyle>
            <a:lvl1pPr algn="l" eaLnBrk="1" fontAlgn="auto" latinLnBrk="0" hangingPunct="1">
              <a:spcBef>
                <a:spcPts val="0"/>
              </a:spcBef>
              <a:spcAft>
                <a:spcPts val="0"/>
              </a:spcAft>
              <a:defRPr kumimoji="0" sz="1200" dirty="0">
                <a:solidFill>
                  <a:schemeClr val="tx1">
                    <a:tint val="95000"/>
                  </a:schemeClr>
                </a:solidFill>
                <a:latin typeface="+mn-lt"/>
                <a:cs typeface="+mn-cs"/>
              </a:defRPr>
            </a:lvl1pPr>
            <a:extLst/>
          </a:lstStyle>
          <a:p>
            <a:pPr>
              <a:defRPr/>
            </a:pPr>
            <a:endParaRPr lang="en-US" dirty="0"/>
          </a:p>
        </p:txBody>
      </p:sp>
      <p:sp>
        <p:nvSpPr>
          <p:cNvPr id="6" name="Slide Number Placeholder 5"/>
          <p:cNvSpPr>
            <a:spLocks noGrp="1"/>
          </p:cNvSpPr>
          <p:nvPr>
            <p:ph type="sldNum" sz="quarter" idx="4"/>
          </p:nvPr>
        </p:nvSpPr>
        <p:spPr>
          <a:xfrm>
            <a:off x="8204200" y="6477000"/>
            <a:ext cx="733425" cy="274638"/>
          </a:xfrm>
          <a:prstGeom prst="rect">
            <a:avLst/>
          </a:prstGeom>
        </p:spPr>
        <p:txBody>
          <a:bodyPr vert="horz" bIns="0" rtlCol="0" anchor="b"/>
          <a:lstStyle>
            <a:lvl1pPr algn="r" eaLnBrk="1" fontAlgn="auto" latinLnBrk="0" hangingPunct="1">
              <a:spcBef>
                <a:spcPts val="0"/>
              </a:spcBef>
              <a:spcAft>
                <a:spcPts val="0"/>
              </a:spcAft>
              <a:defRPr kumimoji="0" sz="1200">
                <a:solidFill>
                  <a:schemeClr val="tx1">
                    <a:tint val="95000"/>
                  </a:schemeClr>
                </a:solidFill>
                <a:latin typeface="+mn-lt"/>
                <a:cs typeface="+mn-cs"/>
              </a:defRPr>
            </a:lvl1pPr>
            <a:extLst/>
          </a:lstStyle>
          <a:p>
            <a:pPr>
              <a:defRPr/>
            </a:pPr>
            <a:fld id="{8ECE173C-1E16-40DC-8800-5110FCB921B7}"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734" r:id="rId1"/>
    <p:sldLayoutId id="2147483729" r:id="rId2"/>
    <p:sldLayoutId id="2147483735" r:id="rId3"/>
    <p:sldLayoutId id="2147483730" r:id="rId4"/>
    <p:sldLayoutId id="2147483731" r:id="rId5"/>
    <p:sldLayoutId id="2147483732" r:id="rId6"/>
    <p:sldLayoutId id="2147483736" r:id="rId7"/>
    <p:sldLayoutId id="2147483737" r:id="rId8"/>
    <p:sldLayoutId id="2147483738" r:id="rId9"/>
    <p:sldLayoutId id="2147483733" r:id="rId10"/>
    <p:sldLayoutId id="2147483739" r:id="rId11"/>
  </p:sldLayoutIdLst>
  <p:txStyles>
    <p:titleStyle>
      <a:lvl1pPr algn="l" rtl="0" eaLnBrk="0" fontAlgn="base" hangingPunct="0">
        <a:spcBef>
          <a:spcPct val="0"/>
        </a:spcBef>
        <a:spcAft>
          <a:spcPct val="0"/>
        </a:spcAft>
        <a:defRPr sz="4500" b="1" kern="1200">
          <a:solidFill>
            <a:srgbClr val="FFC800"/>
          </a:solidFill>
          <a:latin typeface="+mj-lt"/>
          <a:ea typeface="+mj-ea"/>
          <a:cs typeface="+mj-cs"/>
        </a:defRPr>
      </a:lvl1pPr>
      <a:lvl2pPr algn="l" rtl="0" eaLnBrk="0" fontAlgn="base" hangingPunct="0">
        <a:spcBef>
          <a:spcPct val="0"/>
        </a:spcBef>
        <a:spcAft>
          <a:spcPct val="0"/>
        </a:spcAft>
        <a:defRPr sz="4500" b="1">
          <a:solidFill>
            <a:srgbClr val="FFC800"/>
          </a:solidFill>
          <a:latin typeface="Corbel" pitchFamily="34" charset="0"/>
        </a:defRPr>
      </a:lvl2pPr>
      <a:lvl3pPr algn="l" rtl="0" eaLnBrk="0" fontAlgn="base" hangingPunct="0">
        <a:spcBef>
          <a:spcPct val="0"/>
        </a:spcBef>
        <a:spcAft>
          <a:spcPct val="0"/>
        </a:spcAft>
        <a:defRPr sz="4500" b="1">
          <a:solidFill>
            <a:srgbClr val="FFC800"/>
          </a:solidFill>
          <a:latin typeface="Corbel" pitchFamily="34" charset="0"/>
        </a:defRPr>
      </a:lvl3pPr>
      <a:lvl4pPr algn="l" rtl="0" eaLnBrk="0" fontAlgn="base" hangingPunct="0">
        <a:spcBef>
          <a:spcPct val="0"/>
        </a:spcBef>
        <a:spcAft>
          <a:spcPct val="0"/>
        </a:spcAft>
        <a:defRPr sz="4500" b="1">
          <a:solidFill>
            <a:srgbClr val="FFC800"/>
          </a:solidFill>
          <a:latin typeface="Corbel" pitchFamily="34" charset="0"/>
        </a:defRPr>
      </a:lvl4pPr>
      <a:lvl5pPr algn="l" rtl="0" eaLnBrk="0" fontAlgn="base" hangingPunct="0">
        <a:spcBef>
          <a:spcPct val="0"/>
        </a:spcBef>
        <a:spcAft>
          <a:spcPct val="0"/>
        </a:spcAft>
        <a:defRPr sz="4500" b="1">
          <a:solidFill>
            <a:srgbClr val="FFC800"/>
          </a:solidFill>
          <a:latin typeface="Corbel" pitchFamily="34" charset="0"/>
        </a:defRPr>
      </a:lvl5pPr>
      <a:lvl6pPr marL="457200" algn="l" rtl="0" fontAlgn="base">
        <a:spcBef>
          <a:spcPct val="0"/>
        </a:spcBef>
        <a:spcAft>
          <a:spcPct val="0"/>
        </a:spcAft>
        <a:defRPr sz="4500" b="1">
          <a:solidFill>
            <a:srgbClr val="FFC800"/>
          </a:solidFill>
          <a:latin typeface="Corbel" pitchFamily="34" charset="0"/>
        </a:defRPr>
      </a:lvl6pPr>
      <a:lvl7pPr marL="914400" algn="l" rtl="0" fontAlgn="base">
        <a:spcBef>
          <a:spcPct val="0"/>
        </a:spcBef>
        <a:spcAft>
          <a:spcPct val="0"/>
        </a:spcAft>
        <a:defRPr sz="4500" b="1">
          <a:solidFill>
            <a:srgbClr val="FFC800"/>
          </a:solidFill>
          <a:latin typeface="Corbel" pitchFamily="34" charset="0"/>
        </a:defRPr>
      </a:lvl7pPr>
      <a:lvl8pPr marL="1371600" algn="l" rtl="0" fontAlgn="base">
        <a:spcBef>
          <a:spcPct val="0"/>
        </a:spcBef>
        <a:spcAft>
          <a:spcPct val="0"/>
        </a:spcAft>
        <a:defRPr sz="4500" b="1">
          <a:solidFill>
            <a:srgbClr val="FFC800"/>
          </a:solidFill>
          <a:latin typeface="Corbel" pitchFamily="34" charset="0"/>
        </a:defRPr>
      </a:lvl8pPr>
      <a:lvl9pPr marL="1828800" algn="l" rtl="0" fontAlgn="base">
        <a:spcBef>
          <a:spcPct val="0"/>
        </a:spcBef>
        <a:spcAft>
          <a:spcPct val="0"/>
        </a:spcAft>
        <a:defRPr sz="4500" b="1">
          <a:solidFill>
            <a:srgbClr val="FFC800"/>
          </a:solidFill>
          <a:latin typeface="Corbel" pitchFamily="34" charset="0"/>
        </a:defRPr>
      </a:lvl9pPr>
      <a:extLst/>
    </p:titleStyle>
    <p:bodyStyle>
      <a:lvl1pPr marL="438150" indent="-319088" algn="l" rtl="0" eaLnBrk="0" fontAlgn="base" hangingPunct="0">
        <a:spcBef>
          <a:spcPct val="0"/>
        </a:spcBef>
        <a:spcAft>
          <a:spcPct val="0"/>
        </a:spcAft>
        <a:buClr>
          <a:schemeClr val="accent1"/>
        </a:buClr>
        <a:buSzPct val="80000"/>
        <a:buFont typeface="Wingdings 2" pitchFamily="18" charset="2"/>
        <a:buChar char=""/>
        <a:defRPr sz="3200" kern="1200">
          <a:solidFill>
            <a:schemeClr val="tx1"/>
          </a:solidFill>
          <a:latin typeface="+mn-lt"/>
          <a:ea typeface="+mn-ea"/>
          <a:cs typeface="+mn-cs"/>
        </a:defRPr>
      </a:lvl1pPr>
      <a:lvl2pPr marL="730250" indent="-273050" algn="l" rtl="0" eaLnBrk="0" fontAlgn="base" hangingPunct="0">
        <a:spcBef>
          <a:spcPct val="20000"/>
        </a:spcBef>
        <a:spcAft>
          <a:spcPct val="0"/>
        </a:spcAft>
        <a:buClr>
          <a:schemeClr val="accent2"/>
        </a:buClr>
        <a:buSzPct val="90000"/>
        <a:buFont typeface="Wingdings" pitchFamily="2" charset="2"/>
        <a:buChar char=""/>
        <a:defRPr sz="2800" kern="1200">
          <a:solidFill>
            <a:schemeClr val="tx1"/>
          </a:solidFill>
          <a:latin typeface="+mn-lt"/>
          <a:ea typeface="+mn-ea"/>
          <a:cs typeface="+mn-cs"/>
        </a:defRPr>
      </a:lvl2pPr>
      <a:lvl3pPr marL="995363" indent="-228600" algn="l" rtl="0" eaLnBrk="0" fontAlgn="base" hangingPunct="0">
        <a:spcBef>
          <a:spcPct val="20000"/>
        </a:spcBef>
        <a:spcAft>
          <a:spcPct val="0"/>
        </a:spcAft>
        <a:buClr>
          <a:srgbClr val="E66C7D"/>
        </a:buClr>
        <a:buFont typeface="Arial" charset="0"/>
        <a:buChar char="▪"/>
        <a:defRPr sz="2400" kern="1200">
          <a:solidFill>
            <a:schemeClr val="tx1"/>
          </a:solidFill>
          <a:latin typeface="+mn-lt"/>
          <a:ea typeface="+mn-ea"/>
          <a:cs typeface="+mn-cs"/>
        </a:defRPr>
      </a:lvl3pPr>
      <a:lvl4pPr marL="1216025" indent="-182563" algn="l" rtl="0" eaLnBrk="0" fontAlgn="base" hangingPunct="0">
        <a:spcBef>
          <a:spcPct val="20000"/>
        </a:spcBef>
        <a:spcAft>
          <a:spcPct val="0"/>
        </a:spcAft>
        <a:buClr>
          <a:srgbClr val="6BB76D"/>
        </a:buClr>
        <a:buFont typeface="Arial" charset="0"/>
        <a:buChar char="▪"/>
        <a:defRPr sz="2000" kern="1200">
          <a:solidFill>
            <a:schemeClr val="tx1"/>
          </a:solidFill>
          <a:latin typeface="+mn-lt"/>
          <a:ea typeface="+mn-ea"/>
          <a:cs typeface="+mn-cs"/>
        </a:defRPr>
      </a:lvl4pPr>
      <a:lvl5pPr marL="1425575" indent="-182563" algn="l" rtl="0" eaLnBrk="0" fontAlgn="base" hangingPunct="0">
        <a:spcBef>
          <a:spcPct val="20000"/>
        </a:spcBef>
        <a:spcAft>
          <a:spcPct val="0"/>
        </a:spcAft>
        <a:buClr>
          <a:srgbClr val="E88651"/>
        </a:buClr>
        <a:buFont typeface="Wingdings 3" pitchFamily="18" charset="2"/>
        <a:buChar char=""/>
        <a:defRPr lang="en-US" sz="2000" kern="120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6.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7.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8.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3352800"/>
            <a:ext cx="8001000" cy="1673352"/>
          </a:xfrm>
        </p:spPr>
        <p:txBody>
          <a:bodyPr>
            <a:normAutofit fontScale="90000"/>
          </a:bodyPr>
          <a:lstStyle/>
          <a:p>
            <a:pPr algn="r" eaLnBrk="1" fontAlgn="auto" hangingPunct="1">
              <a:spcAft>
                <a:spcPts val="0"/>
              </a:spcAft>
              <a:defRPr/>
            </a:pPr>
            <a:r>
              <a:rPr lang="en-US" sz="3600" dirty="0" smtClean="0">
                <a:solidFill>
                  <a:schemeClr val="accent1"/>
                </a:solidFill>
              </a:rPr>
              <a:t> </a:t>
            </a:r>
            <a:br>
              <a:rPr lang="en-US" sz="3600" dirty="0" smtClean="0">
                <a:solidFill>
                  <a:schemeClr val="accent1"/>
                </a:solidFill>
              </a:rPr>
            </a:br>
            <a:r>
              <a:rPr lang="en-US" sz="3600" dirty="0" smtClean="0">
                <a:solidFill>
                  <a:schemeClr val="accent1"/>
                </a:solidFill>
              </a:rPr>
              <a:t>University of Minnesota</a:t>
            </a:r>
            <a:r>
              <a:rPr lang="en-US" sz="6000" dirty="0" smtClean="0">
                <a:solidFill>
                  <a:schemeClr val="accent1"/>
                </a:solidFill>
              </a:rPr>
              <a:t/>
            </a:r>
            <a:br>
              <a:rPr lang="en-US" sz="6000" dirty="0" smtClean="0">
                <a:solidFill>
                  <a:schemeClr val="accent1"/>
                </a:solidFill>
              </a:rPr>
            </a:br>
            <a:endParaRPr lang="en-US" sz="6000" dirty="0">
              <a:solidFill>
                <a:srgbClr val="6F1917"/>
              </a:solidFill>
            </a:endParaRPr>
          </a:p>
        </p:txBody>
      </p:sp>
      <p:sp>
        <p:nvSpPr>
          <p:cNvPr id="8195" name="Subtitle 2"/>
          <p:cNvSpPr>
            <a:spLocks noGrp="1"/>
          </p:cNvSpPr>
          <p:nvPr>
            <p:ph type="subTitle" idx="1"/>
          </p:nvPr>
        </p:nvSpPr>
        <p:spPr>
          <a:xfrm>
            <a:off x="457200" y="1828800"/>
            <a:ext cx="8229600" cy="1500188"/>
          </a:xfrm>
        </p:spPr>
        <p:txBody>
          <a:bodyPr/>
          <a:lstStyle/>
          <a:p>
            <a:pPr algn="ctr" eaLnBrk="1" hangingPunct="1"/>
            <a:r>
              <a:rPr lang="en-US" sz="6000" b="1" dirty="0" smtClean="0">
                <a:solidFill>
                  <a:srgbClr val="6F1917"/>
                </a:solidFill>
              </a:rPr>
              <a:t>Clinical Legal Education</a:t>
            </a:r>
            <a:endParaRPr lang="en-US" sz="6000" b="1" dirty="0" smtClean="0">
              <a:solidFill>
                <a:schemeClr val="accent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5000" dirty="0" smtClean="0">
                <a:solidFill>
                  <a:srgbClr val="6F1917"/>
                </a:solidFill>
              </a:rPr>
              <a:t>Client Selection</a:t>
            </a:r>
            <a:endParaRPr lang="en-US" sz="5000" dirty="0">
              <a:solidFill>
                <a:srgbClr val="6F1917"/>
              </a:solidFill>
            </a:endParaRPr>
          </a:p>
        </p:txBody>
      </p:sp>
      <p:sp>
        <p:nvSpPr>
          <p:cNvPr id="3" name="Content Placeholder 2"/>
          <p:cNvSpPr>
            <a:spLocks noGrp="1"/>
          </p:cNvSpPr>
          <p:nvPr>
            <p:ph sz="half" idx="1"/>
          </p:nvPr>
        </p:nvSpPr>
        <p:spPr/>
        <p:txBody>
          <a:bodyPr/>
          <a:lstStyle/>
          <a:p>
            <a:r>
              <a:rPr lang="en-US" dirty="0" smtClean="0"/>
              <a:t>Individuals – usually low income without access to legal representation anywhere else</a:t>
            </a:r>
            <a:endParaRPr lang="en-US" dirty="0"/>
          </a:p>
        </p:txBody>
      </p:sp>
      <p:sp>
        <p:nvSpPr>
          <p:cNvPr id="4" name="Content Placeholder 3"/>
          <p:cNvSpPr>
            <a:spLocks noGrp="1"/>
          </p:cNvSpPr>
          <p:nvPr>
            <p:ph sz="half" idx="2"/>
          </p:nvPr>
        </p:nvSpPr>
        <p:spPr/>
        <p:txBody>
          <a:bodyPr/>
          <a:lstStyle/>
          <a:p>
            <a:r>
              <a:rPr lang="en-US" dirty="0" smtClean="0"/>
              <a:t>Entities – organizations involved in social justice projects that retain the clinic for policy work</a:t>
            </a: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5000" dirty="0" smtClean="0">
                <a:solidFill>
                  <a:srgbClr val="6F1917"/>
                </a:solidFill>
              </a:rPr>
              <a:t>Case Example</a:t>
            </a:r>
            <a:endParaRPr lang="en-US" sz="5000" dirty="0">
              <a:solidFill>
                <a:srgbClr val="6F1917"/>
              </a:solidFill>
            </a:endParaRPr>
          </a:p>
        </p:txBody>
      </p:sp>
      <p:sp>
        <p:nvSpPr>
          <p:cNvPr id="3" name="Content Placeholder 2"/>
          <p:cNvSpPr>
            <a:spLocks noGrp="1"/>
          </p:cNvSpPr>
          <p:nvPr>
            <p:ph sz="half" idx="1"/>
          </p:nvPr>
        </p:nvSpPr>
        <p:spPr/>
        <p:txBody>
          <a:bodyPr/>
          <a:lstStyle/>
          <a:p>
            <a:pPr marL="319088"/>
            <a:r>
              <a:rPr lang="en-US" dirty="0" smtClean="0"/>
              <a:t>Our Allegation</a:t>
            </a:r>
          </a:p>
          <a:p>
            <a:pPr marL="566738" lvl="1">
              <a:buClr>
                <a:schemeClr val="accent1"/>
              </a:buClr>
            </a:pPr>
            <a:r>
              <a:rPr lang="en-US" dirty="0" smtClean="0"/>
              <a:t>City of Minneapolis failed to uniformly assess real estate across the city and placed a disproportionate share of the tax burden on low-income properties in a predominately minority resident section of the City</a:t>
            </a:r>
            <a:endParaRPr lang="en-US" dirty="0"/>
          </a:p>
        </p:txBody>
      </p:sp>
      <p:sp>
        <p:nvSpPr>
          <p:cNvPr id="4" name="Content Placeholder 3"/>
          <p:cNvSpPr>
            <a:spLocks noGrp="1"/>
          </p:cNvSpPr>
          <p:nvPr>
            <p:ph sz="half" idx="2"/>
          </p:nvPr>
        </p:nvSpPr>
        <p:spPr/>
        <p:txBody>
          <a:bodyPr/>
          <a:lstStyle/>
          <a:p>
            <a:r>
              <a:rPr lang="en-US" dirty="0" smtClean="0"/>
              <a:t>The Law</a:t>
            </a:r>
          </a:p>
          <a:p>
            <a:endParaRPr lang="en-US" dirty="0" smtClean="0"/>
          </a:p>
          <a:p>
            <a:pPr>
              <a:buNone/>
            </a:pPr>
            <a:r>
              <a:rPr lang="en-US" dirty="0" smtClean="0"/>
              <a:t>Tax assessments should be based on market value of property.</a:t>
            </a:r>
          </a:p>
          <a:p>
            <a:pPr>
              <a:buNone/>
            </a:pPr>
            <a:r>
              <a:rPr lang="en-US" dirty="0" smtClean="0"/>
              <a:t>Property value to be determined by sales data.</a:t>
            </a:r>
          </a:p>
          <a:p>
            <a:pPr>
              <a:buNone/>
            </a:pP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property tax map.PNG"/>
          <p:cNvPicPr>
            <a:picLocks noGrp="1" noChangeAspect="1"/>
          </p:cNvPicPr>
          <p:nvPr>
            <p:ph idx="4294967295"/>
          </p:nvPr>
        </p:nvPicPr>
        <p:blipFill>
          <a:blip r:embed="rId2" cstate="print"/>
          <a:stretch>
            <a:fillRect/>
          </a:stretch>
        </p:blipFill>
        <p:spPr>
          <a:xfrm>
            <a:off x="152400" y="152400"/>
            <a:ext cx="8839200" cy="6553199"/>
          </a:xfr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408176"/>
          </a:xfrm>
        </p:spPr>
        <p:txBody>
          <a:bodyPr>
            <a:noAutofit/>
          </a:bodyPr>
          <a:lstStyle/>
          <a:p>
            <a:pPr algn="ctr"/>
            <a:r>
              <a:rPr lang="en-US" sz="5000" dirty="0" smtClean="0">
                <a:solidFill>
                  <a:srgbClr val="6F1917"/>
                </a:solidFill>
              </a:rPr>
              <a:t>International Human Rights Sample Cases</a:t>
            </a:r>
            <a:endParaRPr lang="en-US" sz="5000" dirty="0">
              <a:solidFill>
                <a:srgbClr val="6F1917"/>
              </a:solidFill>
            </a:endParaRPr>
          </a:p>
        </p:txBody>
      </p:sp>
      <p:sp>
        <p:nvSpPr>
          <p:cNvPr id="3" name="Content Placeholder 2"/>
          <p:cNvSpPr>
            <a:spLocks noGrp="1"/>
          </p:cNvSpPr>
          <p:nvPr>
            <p:ph idx="1"/>
          </p:nvPr>
        </p:nvSpPr>
        <p:spPr>
          <a:xfrm>
            <a:off x="228600" y="1600200"/>
            <a:ext cx="8686800" cy="4952999"/>
          </a:xfrm>
        </p:spPr>
        <p:txBody>
          <a:bodyPr/>
          <a:lstStyle/>
          <a:p>
            <a:pPr marL="319088"/>
            <a:r>
              <a:rPr lang="en-US" sz="2600" dirty="0" err="1" smtClean="0"/>
              <a:t>Kiobel</a:t>
            </a:r>
            <a:r>
              <a:rPr lang="en-US" sz="2600" dirty="0" smtClean="0"/>
              <a:t> v. Royal Dutch (Corporate Accountability challenged in U.S. Supreme Court)</a:t>
            </a:r>
          </a:p>
          <a:p>
            <a:pPr marL="611188" lvl="1">
              <a:buClr>
                <a:schemeClr val="accent1"/>
              </a:buClr>
            </a:pPr>
            <a:r>
              <a:rPr lang="en-US" sz="2200" dirty="0" smtClean="0"/>
              <a:t>students worked with coalition of groups supporting plaintiffs' right to sue corporations in U.S. courts</a:t>
            </a:r>
          </a:p>
          <a:p>
            <a:pPr marL="611188" lvl="1">
              <a:buClr>
                <a:schemeClr val="accent1"/>
              </a:buClr>
            </a:pPr>
            <a:r>
              <a:rPr lang="en-US" sz="2200" dirty="0" smtClean="0"/>
              <a:t>researched and drafted two amicus curiae briefs at two stages of argument at the Supreme Court</a:t>
            </a:r>
          </a:p>
          <a:p>
            <a:pPr marL="611188" lvl="1">
              <a:buClr>
                <a:schemeClr val="accent1"/>
              </a:buClr>
            </a:pPr>
            <a:r>
              <a:rPr lang="en-US" sz="2200" dirty="0" smtClean="0"/>
              <a:t>students traveled to U.S. Supreme Court to observe the argument and meet with others working on corporate accountability in U.S. courts</a:t>
            </a:r>
          </a:p>
          <a:p>
            <a:r>
              <a:rPr lang="en-US" sz="2600" dirty="0" err="1" smtClean="0"/>
              <a:t>Adhikari</a:t>
            </a:r>
            <a:r>
              <a:rPr lang="en-US" sz="2600" dirty="0" smtClean="0"/>
              <a:t> v. KBR</a:t>
            </a:r>
          </a:p>
          <a:p>
            <a:pPr lvl="1">
              <a:buClr>
                <a:schemeClr val="accent1"/>
              </a:buClr>
            </a:pPr>
            <a:r>
              <a:rPr lang="en-US" sz="2200" dirty="0" smtClean="0"/>
              <a:t>students working on trafficking case against U.S. contractor on behalf of Nepalese workers and family members of those killed on way from homes in Nepal to U.S. base in Iraq</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382000" cy="1250950"/>
          </a:xfrm>
        </p:spPr>
        <p:txBody>
          <a:bodyPr/>
          <a:lstStyle/>
          <a:p>
            <a:pPr algn="ctr">
              <a:defRPr/>
            </a:pPr>
            <a:r>
              <a:rPr lang="en-US" sz="5000" dirty="0" smtClean="0">
                <a:solidFill>
                  <a:srgbClr val="6F1917"/>
                </a:solidFill>
              </a:rPr>
              <a:t>Importance of Clinical Courses</a:t>
            </a:r>
            <a:endParaRPr lang="en-US" sz="5000" dirty="0">
              <a:solidFill>
                <a:srgbClr val="6F1917"/>
              </a:solidFill>
            </a:endParaRPr>
          </a:p>
        </p:txBody>
      </p:sp>
      <p:sp>
        <p:nvSpPr>
          <p:cNvPr id="20483" name="Content Placeholder 2"/>
          <p:cNvSpPr>
            <a:spLocks noGrp="1"/>
          </p:cNvSpPr>
          <p:nvPr>
            <p:ph sz="half" idx="1"/>
          </p:nvPr>
        </p:nvSpPr>
        <p:spPr>
          <a:xfrm>
            <a:off x="457200" y="1773238"/>
            <a:ext cx="4038600" cy="4624387"/>
          </a:xfrm>
        </p:spPr>
        <p:txBody>
          <a:bodyPr/>
          <a:lstStyle/>
          <a:p>
            <a:r>
              <a:rPr lang="en-US" smtClean="0"/>
              <a:t>Part of a broader curriculum change</a:t>
            </a:r>
          </a:p>
          <a:p>
            <a:r>
              <a:rPr lang="en-US" smtClean="0"/>
              <a:t>1992 ABA Report (MacCrate Report) faulted law schools for not providing students with enough practical skills</a:t>
            </a:r>
          </a:p>
          <a:p>
            <a:endParaRPr lang="en-US" smtClean="0"/>
          </a:p>
        </p:txBody>
      </p:sp>
      <p:pic>
        <p:nvPicPr>
          <p:cNvPr id="20484" name="Content Placeholder 5" descr="MRBZ0193.JPG"/>
          <p:cNvPicPr>
            <a:picLocks noGrp="1" noChangeAspect="1"/>
          </p:cNvPicPr>
          <p:nvPr>
            <p:ph sz="half" idx="2"/>
          </p:nvPr>
        </p:nvPicPr>
        <p:blipFill>
          <a:blip r:embed="rId2" cstate="print"/>
          <a:srcRect/>
          <a:stretch>
            <a:fillRect/>
          </a:stretch>
        </p:blipFill>
        <p:spPr>
          <a:xfrm>
            <a:off x="4648200" y="2514600"/>
            <a:ext cx="4375150" cy="3276600"/>
          </a:xfr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defRPr/>
            </a:pPr>
            <a:r>
              <a:rPr lang="en-US" sz="5000" dirty="0" smtClean="0">
                <a:solidFill>
                  <a:srgbClr val="6F1917"/>
                </a:solidFill>
              </a:rPr>
              <a:t>Educational Demands</a:t>
            </a:r>
            <a:endParaRPr lang="en-US" sz="5000" dirty="0">
              <a:solidFill>
                <a:srgbClr val="6F1917"/>
              </a:solidFill>
            </a:endParaRPr>
          </a:p>
        </p:txBody>
      </p:sp>
      <p:sp>
        <p:nvSpPr>
          <p:cNvPr id="15363" name="Content Placeholder 2"/>
          <p:cNvSpPr>
            <a:spLocks noGrp="1"/>
          </p:cNvSpPr>
          <p:nvPr>
            <p:ph sz="half" idx="1"/>
          </p:nvPr>
        </p:nvSpPr>
        <p:spPr>
          <a:xfrm>
            <a:off x="381000" y="1773238"/>
            <a:ext cx="4114800" cy="4624387"/>
          </a:xfrm>
        </p:spPr>
        <p:txBody>
          <a:bodyPr/>
          <a:lstStyle/>
          <a:p>
            <a:pPr marL="319088"/>
            <a:r>
              <a:rPr lang="en-US" smtClean="0"/>
              <a:t>Potential employers are no longer interested in spending money on training young lawyers</a:t>
            </a:r>
          </a:p>
          <a:p>
            <a:pPr marL="319088"/>
            <a:r>
              <a:rPr lang="en-US" smtClean="0"/>
              <a:t>Alumni who donate money want to see graduates ready to “hit the ground running” when they join their law firms</a:t>
            </a:r>
          </a:p>
        </p:txBody>
      </p:sp>
      <p:sp>
        <p:nvSpPr>
          <p:cNvPr id="15364" name="Content Placeholder 3"/>
          <p:cNvSpPr>
            <a:spLocks noGrp="1"/>
          </p:cNvSpPr>
          <p:nvPr>
            <p:ph sz="half" idx="2"/>
          </p:nvPr>
        </p:nvSpPr>
        <p:spPr>
          <a:xfrm>
            <a:off x="4648200" y="1773238"/>
            <a:ext cx="4114800" cy="4624387"/>
          </a:xfrm>
        </p:spPr>
        <p:txBody>
          <a:bodyPr/>
          <a:lstStyle/>
          <a:p>
            <a:pPr marL="463550"/>
            <a:r>
              <a:rPr lang="en-US" smtClean="0"/>
              <a:t>Law students have become increasingly demanding of the educational institution</a:t>
            </a:r>
          </a:p>
          <a:p>
            <a:pPr marL="463550"/>
            <a:r>
              <a:rPr lang="en-US" smtClean="0"/>
              <a:t>Clinical legal education has become a large part of the law school response to these demands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458200" cy="1250950"/>
          </a:xfrm>
        </p:spPr>
        <p:txBody>
          <a:bodyPr>
            <a:noAutofit/>
          </a:bodyPr>
          <a:lstStyle/>
          <a:p>
            <a:pPr algn="ctr">
              <a:defRPr/>
            </a:pPr>
            <a:r>
              <a:rPr lang="en-US" sz="5000" dirty="0" smtClean="0">
                <a:solidFill>
                  <a:srgbClr val="6F1917"/>
                </a:solidFill>
              </a:rPr>
              <a:t>Carnegie Report</a:t>
            </a:r>
            <a:endParaRPr lang="en-US" sz="5000" dirty="0">
              <a:solidFill>
                <a:srgbClr val="6F1917"/>
              </a:solidFill>
            </a:endParaRPr>
          </a:p>
        </p:txBody>
      </p:sp>
      <p:pic>
        <p:nvPicPr>
          <p:cNvPr id="21507" name="Content Placeholder 4" descr="Greenteaching0013.JPG"/>
          <p:cNvPicPr>
            <a:picLocks noGrp="1" noChangeAspect="1"/>
          </p:cNvPicPr>
          <p:nvPr>
            <p:ph sz="half" idx="1"/>
          </p:nvPr>
        </p:nvPicPr>
        <p:blipFill>
          <a:blip r:embed="rId2" cstate="print"/>
          <a:srcRect/>
          <a:stretch>
            <a:fillRect/>
          </a:stretch>
        </p:blipFill>
        <p:spPr>
          <a:xfrm>
            <a:off x="228600" y="2590800"/>
            <a:ext cx="4038600" cy="2844800"/>
          </a:xfrm>
        </p:spPr>
      </p:pic>
      <p:sp>
        <p:nvSpPr>
          <p:cNvPr id="4" name="Content Placeholder 3"/>
          <p:cNvSpPr>
            <a:spLocks noGrp="1"/>
          </p:cNvSpPr>
          <p:nvPr>
            <p:ph sz="half" idx="2"/>
          </p:nvPr>
        </p:nvSpPr>
        <p:spPr>
          <a:xfrm>
            <a:off x="4495800" y="1676400"/>
            <a:ext cx="4419600" cy="4721225"/>
          </a:xfrm>
        </p:spPr>
        <p:txBody>
          <a:bodyPr/>
          <a:lstStyle/>
          <a:p>
            <a:pPr marL="350838">
              <a:defRPr/>
            </a:pPr>
            <a:r>
              <a:rPr lang="en-US" dirty="0" smtClean="0"/>
              <a:t>2007 Carnegie Report on Educating Lawyers sited  three goals</a:t>
            </a:r>
          </a:p>
          <a:p>
            <a:pPr marL="566738" lvl="1">
              <a:buClr>
                <a:schemeClr val="accent1"/>
              </a:buClr>
              <a:defRPr/>
            </a:pPr>
            <a:r>
              <a:rPr lang="en-US" dirty="0" smtClean="0"/>
              <a:t>More active, engaging student environment for student participation and personal growth</a:t>
            </a:r>
          </a:p>
          <a:p>
            <a:pPr marL="566738" lvl="1">
              <a:buClr>
                <a:schemeClr val="accent1"/>
              </a:buClr>
              <a:defRPr/>
            </a:pPr>
            <a:r>
              <a:rPr lang="en-US" dirty="0" smtClean="0"/>
              <a:t>Greater effectiveness overall in advancing student learning</a:t>
            </a:r>
          </a:p>
          <a:p>
            <a:pPr marL="566738" lvl="1">
              <a:buClr>
                <a:schemeClr val="accent1"/>
              </a:buClr>
              <a:defRPr/>
            </a:pPr>
            <a:r>
              <a:rPr lang="en-US" dirty="0" smtClean="0"/>
              <a:t>Increased efficiency in the use of educational resources</a:t>
            </a:r>
          </a:p>
          <a:p>
            <a:pPr lvl="1">
              <a:defRPr/>
            </a:pPr>
            <a:endParaRPr lang="en-US" dirty="0" smtClean="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defRPr/>
            </a:pPr>
            <a:r>
              <a:rPr lang="en-US" sz="5000" dirty="0" smtClean="0">
                <a:solidFill>
                  <a:srgbClr val="6F1917"/>
                </a:solidFill>
              </a:rPr>
              <a:t>Standard Legal Education</a:t>
            </a:r>
            <a:endParaRPr lang="en-US" sz="5000" dirty="0">
              <a:solidFill>
                <a:srgbClr val="6F1917"/>
              </a:solidFill>
            </a:endParaRPr>
          </a:p>
        </p:txBody>
      </p:sp>
      <p:sp>
        <p:nvSpPr>
          <p:cNvPr id="22531" name="Content Placeholder 2"/>
          <p:cNvSpPr>
            <a:spLocks noGrp="1"/>
          </p:cNvSpPr>
          <p:nvPr>
            <p:ph sz="half" idx="1"/>
          </p:nvPr>
        </p:nvSpPr>
        <p:spPr>
          <a:xfrm>
            <a:off x="457200" y="1773238"/>
            <a:ext cx="4038600" cy="4624387"/>
          </a:xfrm>
        </p:spPr>
        <p:txBody>
          <a:bodyPr/>
          <a:lstStyle/>
          <a:p>
            <a:pPr marL="273050" lvl="1">
              <a:buClr>
                <a:schemeClr val="accent1"/>
              </a:buClr>
              <a:buFont typeface="Wingdings 2" pitchFamily="18" charset="2"/>
              <a:buChar char="¡"/>
            </a:pPr>
            <a:r>
              <a:rPr lang="en-US" smtClean="0"/>
              <a:t>Does a remarkable job in teaching thinking (“cognitive apprenticeship” through the signature “case-dialogue method”)</a:t>
            </a:r>
          </a:p>
          <a:p>
            <a:pPr marL="273050" lvl="1">
              <a:buClr>
                <a:schemeClr val="accent1"/>
              </a:buClr>
              <a:buFont typeface="Wingdings 2" pitchFamily="18" charset="2"/>
              <a:buChar char="¡"/>
            </a:pPr>
            <a:r>
              <a:rPr lang="en-US" smtClean="0"/>
              <a:t>Incorporates practice skills as an add-on without integration </a:t>
            </a:r>
          </a:p>
          <a:p>
            <a:pPr marL="273050" lvl="1">
              <a:buClr>
                <a:schemeClr val="accent1"/>
              </a:buClr>
              <a:buFont typeface="Wingdings 2" pitchFamily="18" charset="2"/>
              <a:buChar char="¡"/>
            </a:pPr>
            <a:r>
              <a:rPr lang="en-US" smtClean="0"/>
              <a:t>Does little (or has a negative influence) with professional identity and values</a:t>
            </a:r>
          </a:p>
        </p:txBody>
      </p:sp>
      <p:sp>
        <p:nvSpPr>
          <p:cNvPr id="22532" name="Content Placeholder 3"/>
          <p:cNvSpPr>
            <a:spLocks noGrp="1"/>
          </p:cNvSpPr>
          <p:nvPr>
            <p:ph sz="half" idx="2"/>
          </p:nvPr>
        </p:nvSpPr>
        <p:spPr>
          <a:xfrm>
            <a:off x="4648200" y="1773238"/>
            <a:ext cx="4114800" cy="4856162"/>
          </a:xfrm>
        </p:spPr>
        <p:txBody>
          <a:bodyPr/>
          <a:lstStyle/>
          <a:p>
            <a:pPr marL="319088" lvl="1" indent="-319088">
              <a:spcBef>
                <a:spcPct val="0"/>
              </a:spcBef>
              <a:buClr>
                <a:schemeClr val="accent1"/>
              </a:buClr>
              <a:buSzPct val="80000"/>
              <a:buFont typeface="Wingdings 2" pitchFamily="18" charset="2"/>
              <a:buChar char=""/>
            </a:pPr>
            <a:r>
              <a:rPr lang="en-US" smtClean="0"/>
              <a:t>Little sense of progression across the three years</a:t>
            </a:r>
          </a:p>
          <a:p>
            <a:pPr marL="319088"/>
            <a:r>
              <a:rPr lang="en-US" sz="2400" smtClean="0"/>
              <a:t>Doesn’t do very well in integrating all dimensions of learning</a:t>
            </a:r>
          </a:p>
          <a:p>
            <a:pPr marL="319088"/>
            <a:r>
              <a:rPr lang="en-US" sz="2400" smtClean="0"/>
              <a:t>Students end up being very good students or competitive scholars rather than apprentice practitioners</a:t>
            </a:r>
          </a:p>
          <a:p>
            <a:pPr marL="319088"/>
            <a:r>
              <a:rPr lang="en-US" sz="2400" smtClean="0"/>
              <a:t>Could be better</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defRPr/>
            </a:pPr>
            <a:r>
              <a:rPr lang="en-US" sz="5000" dirty="0" smtClean="0">
                <a:solidFill>
                  <a:srgbClr val="6F1917"/>
                </a:solidFill>
              </a:rPr>
              <a:t>Recommended Changes</a:t>
            </a:r>
            <a:endParaRPr lang="en-US" sz="5000" dirty="0">
              <a:solidFill>
                <a:srgbClr val="6F1917"/>
              </a:solidFill>
            </a:endParaRPr>
          </a:p>
        </p:txBody>
      </p:sp>
      <p:sp>
        <p:nvSpPr>
          <p:cNvPr id="19459" name="Content Placeholder 2"/>
          <p:cNvSpPr>
            <a:spLocks noGrp="1"/>
          </p:cNvSpPr>
          <p:nvPr>
            <p:ph sz="half" idx="1"/>
          </p:nvPr>
        </p:nvSpPr>
        <p:spPr>
          <a:xfrm>
            <a:off x="381000" y="1773238"/>
            <a:ext cx="4114800" cy="4624387"/>
          </a:xfrm>
        </p:spPr>
        <p:txBody>
          <a:bodyPr/>
          <a:lstStyle/>
          <a:p>
            <a:pPr marL="346075" indent="-323850"/>
            <a:r>
              <a:rPr lang="en-US" sz="2600" smtClean="0"/>
              <a:t>Offer an integrated curriculum throughout the three years</a:t>
            </a:r>
          </a:p>
          <a:p>
            <a:pPr marL="346075" indent="-323850"/>
            <a:r>
              <a:rPr lang="en-US" sz="2600" smtClean="0"/>
              <a:t>Combine lawyering, professionalism and legal analysis from the start</a:t>
            </a:r>
          </a:p>
          <a:p>
            <a:pPr marL="346075" indent="-323850"/>
            <a:r>
              <a:rPr lang="en-US" sz="2600" smtClean="0"/>
              <a:t>Make better use of the second and third year of law school</a:t>
            </a:r>
          </a:p>
          <a:p>
            <a:pPr marL="346075" indent="-323850"/>
            <a:r>
              <a:rPr lang="en-US" sz="2600" smtClean="0"/>
              <a:t>Support faculty to work across the curriculum</a:t>
            </a:r>
          </a:p>
        </p:txBody>
      </p:sp>
      <p:sp>
        <p:nvSpPr>
          <p:cNvPr id="19460" name="Content Placeholder 3"/>
          <p:cNvSpPr>
            <a:spLocks noGrp="1"/>
          </p:cNvSpPr>
          <p:nvPr>
            <p:ph sz="half" idx="2"/>
          </p:nvPr>
        </p:nvSpPr>
        <p:spPr>
          <a:xfrm>
            <a:off x="4648200" y="1773238"/>
            <a:ext cx="4114800" cy="4624387"/>
          </a:xfrm>
        </p:spPr>
        <p:txBody>
          <a:bodyPr/>
          <a:lstStyle/>
          <a:p>
            <a:pPr marL="319088"/>
            <a:r>
              <a:rPr lang="en-US" sz="2600" smtClean="0"/>
              <a:t>Design the curriculum to weave together disparate kinds of knowledge</a:t>
            </a:r>
          </a:p>
          <a:p>
            <a:pPr marL="319088"/>
            <a:r>
              <a:rPr lang="en-US" sz="2600" smtClean="0"/>
              <a:t>Recognize a common purpose – the common, unifying purpose of all law school teachers should be the formation of competent practitioners</a:t>
            </a:r>
          </a:p>
          <a:p>
            <a:pPr marL="319088"/>
            <a:r>
              <a:rPr lang="en-US" sz="2600" smtClean="0"/>
              <a:t>Integrate</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defRPr/>
            </a:pPr>
            <a:r>
              <a:rPr lang="en-US" sz="5000" dirty="0" smtClean="0">
                <a:solidFill>
                  <a:srgbClr val="6F1917"/>
                </a:solidFill>
              </a:rPr>
              <a:t>Changing Curriculum</a:t>
            </a:r>
            <a:endParaRPr lang="en-US" sz="5000" dirty="0">
              <a:solidFill>
                <a:srgbClr val="6F1917"/>
              </a:solidFill>
            </a:endParaRPr>
          </a:p>
        </p:txBody>
      </p:sp>
      <p:sp>
        <p:nvSpPr>
          <p:cNvPr id="3" name="Content Placeholder 2"/>
          <p:cNvSpPr>
            <a:spLocks noGrp="1"/>
          </p:cNvSpPr>
          <p:nvPr>
            <p:ph sz="half" idx="1"/>
          </p:nvPr>
        </p:nvSpPr>
        <p:spPr>
          <a:xfrm>
            <a:off x="228600" y="1676400"/>
            <a:ext cx="4191000" cy="4721225"/>
          </a:xfrm>
        </p:spPr>
        <p:txBody>
          <a:bodyPr/>
          <a:lstStyle/>
          <a:p>
            <a:pPr marL="319088">
              <a:defRPr/>
            </a:pPr>
            <a:r>
              <a:rPr lang="en-US" sz="2600" dirty="0" smtClean="0"/>
              <a:t>NYU is a leader in stressing simulations and clinical offerings</a:t>
            </a:r>
          </a:p>
          <a:p>
            <a:pPr marL="319088">
              <a:defRPr/>
            </a:pPr>
            <a:r>
              <a:rPr lang="en-US" sz="2600" dirty="0" smtClean="0"/>
              <a:t>New courses for 1Ls across the country </a:t>
            </a:r>
          </a:p>
          <a:p>
            <a:pPr marL="611188" lvl="1">
              <a:buClr>
                <a:schemeClr val="accent1"/>
              </a:buClr>
              <a:defRPr/>
            </a:pPr>
            <a:r>
              <a:rPr lang="en-US" sz="2200" dirty="0" smtClean="0"/>
              <a:t>Adding clinics , electives focused on practical skills and courses in interdisciplinary fields </a:t>
            </a:r>
          </a:p>
          <a:p>
            <a:pPr marL="319088">
              <a:defRPr/>
            </a:pPr>
            <a:r>
              <a:rPr lang="en-US" sz="2600" dirty="0" smtClean="0"/>
              <a:t>Duke Law School offers 1L course focusing on the practice of law</a:t>
            </a:r>
          </a:p>
          <a:p>
            <a:pPr>
              <a:defRPr/>
            </a:pPr>
            <a:endParaRPr lang="en-US" dirty="0"/>
          </a:p>
        </p:txBody>
      </p:sp>
      <p:sp>
        <p:nvSpPr>
          <p:cNvPr id="23556" name="Content Placeholder 3"/>
          <p:cNvSpPr>
            <a:spLocks noGrp="1"/>
          </p:cNvSpPr>
          <p:nvPr>
            <p:ph sz="half" idx="2"/>
          </p:nvPr>
        </p:nvSpPr>
        <p:spPr>
          <a:xfrm>
            <a:off x="4648200" y="1676400"/>
            <a:ext cx="4267200" cy="4721225"/>
          </a:xfrm>
        </p:spPr>
        <p:txBody>
          <a:bodyPr/>
          <a:lstStyle/>
          <a:p>
            <a:pPr marL="319088"/>
            <a:r>
              <a:rPr lang="en-US" sz="2600" dirty="0" smtClean="0"/>
              <a:t>U of MN in 2009 began requiring 1L students to take a course in Practice and Professionalism</a:t>
            </a:r>
          </a:p>
          <a:p>
            <a:pPr marL="319088"/>
            <a:r>
              <a:rPr lang="en-US" sz="2600" dirty="0" smtClean="0"/>
              <a:t>Washington and Lee University replaced their entire 3L curriculum with simulation courses</a:t>
            </a:r>
          </a:p>
          <a:p>
            <a:pPr marL="319088"/>
            <a:r>
              <a:rPr lang="en-US" sz="2600" dirty="0" smtClean="0"/>
              <a:t>Harvard and Stanford doubling clinical offerings</a:t>
            </a:r>
          </a:p>
          <a:p>
            <a:pPr marL="319088"/>
            <a:endParaRPr lang="en-US" dirty="0" smtClean="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251062"/>
          </a:xfrm>
        </p:spPr>
        <p:txBody>
          <a:bodyPr/>
          <a:lstStyle/>
          <a:p>
            <a:pPr algn="ctr" eaLnBrk="1" fontAlgn="auto" hangingPunct="1">
              <a:spcAft>
                <a:spcPts val="0"/>
              </a:spcAft>
              <a:defRPr/>
            </a:pPr>
            <a:r>
              <a:rPr lang="en-US" sz="5000" dirty="0" smtClean="0">
                <a:solidFill>
                  <a:srgbClr val="6F1917"/>
                </a:solidFill>
              </a:rPr>
              <a:t>University of Minnesota</a:t>
            </a:r>
            <a:endParaRPr lang="en-US" sz="5000" dirty="0">
              <a:solidFill>
                <a:srgbClr val="6F1917"/>
              </a:solidFill>
            </a:endParaRPr>
          </a:p>
        </p:txBody>
      </p:sp>
      <p:sp>
        <p:nvSpPr>
          <p:cNvPr id="9219" name="Content Placeholder 2"/>
          <p:cNvSpPr>
            <a:spLocks noGrp="1"/>
          </p:cNvSpPr>
          <p:nvPr>
            <p:ph sz="half" idx="1"/>
          </p:nvPr>
        </p:nvSpPr>
        <p:spPr>
          <a:xfrm>
            <a:off x="457200" y="1773238"/>
            <a:ext cx="4038600" cy="4624387"/>
          </a:xfrm>
        </p:spPr>
        <p:txBody>
          <a:bodyPr/>
          <a:lstStyle/>
          <a:p>
            <a:pPr eaLnBrk="1" hangingPunct="1"/>
            <a:r>
              <a:rPr lang="en-US" dirty="0" smtClean="0"/>
              <a:t>Campus Locations</a:t>
            </a:r>
          </a:p>
          <a:p>
            <a:pPr lvl="1" eaLnBrk="1" hangingPunct="1">
              <a:buClr>
                <a:schemeClr val="accent1"/>
              </a:buClr>
            </a:pPr>
            <a:r>
              <a:rPr lang="en-US" dirty="0" smtClean="0"/>
              <a:t>Twin  Cities</a:t>
            </a:r>
          </a:p>
          <a:p>
            <a:pPr lvl="2" eaLnBrk="1" hangingPunct="1">
              <a:buClr>
                <a:schemeClr val="accent1"/>
              </a:buClr>
            </a:pPr>
            <a:r>
              <a:rPr lang="en-US" dirty="0" smtClean="0"/>
              <a:t>East Bank</a:t>
            </a:r>
          </a:p>
          <a:p>
            <a:pPr lvl="2" eaLnBrk="1" hangingPunct="1">
              <a:buClr>
                <a:schemeClr val="accent1"/>
              </a:buClr>
            </a:pPr>
            <a:r>
              <a:rPr lang="en-US" dirty="0" smtClean="0"/>
              <a:t>West Bank</a:t>
            </a:r>
          </a:p>
          <a:p>
            <a:pPr lvl="2" eaLnBrk="1" hangingPunct="1">
              <a:buClr>
                <a:schemeClr val="accent1"/>
              </a:buClr>
            </a:pPr>
            <a:r>
              <a:rPr lang="en-US" dirty="0" smtClean="0"/>
              <a:t>St. Paul</a:t>
            </a:r>
          </a:p>
          <a:p>
            <a:pPr lvl="1" eaLnBrk="1" hangingPunct="1">
              <a:buClr>
                <a:schemeClr val="accent1"/>
              </a:buClr>
            </a:pPr>
            <a:r>
              <a:rPr lang="en-US" dirty="0" smtClean="0"/>
              <a:t>Crookston</a:t>
            </a:r>
          </a:p>
          <a:p>
            <a:pPr lvl="1" eaLnBrk="1" hangingPunct="1">
              <a:buClr>
                <a:schemeClr val="accent1"/>
              </a:buClr>
            </a:pPr>
            <a:r>
              <a:rPr lang="en-US" dirty="0" smtClean="0"/>
              <a:t>Duluth</a:t>
            </a:r>
          </a:p>
          <a:p>
            <a:pPr lvl="1" eaLnBrk="1" hangingPunct="1">
              <a:buClr>
                <a:schemeClr val="accent1"/>
              </a:buClr>
            </a:pPr>
            <a:r>
              <a:rPr lang="en-US" dirty="0" smtClean="0"/>
              <a:t>Morris</a:t>
            </a:r>
          </a:p>
          <a:p>
            <a:pPr lvl="1" eaLnBrk="1" hangingPunct="1">
              <a:buClr>
                <a:schemeClr val="accent1"/>
              </a:buClr>
            </a:pPr>
            <a:r>
              <a:rPr lang="en-US" dirty="0" smtClean="0"/>
              <a:t>Rochester</a:t>
            </a:r>
          </a:p>
          <a:p>
            <a:pPr lvl="1" eaLnBrk="1" hangingPunct="1">
              <a:buClr>
                <a:schemeClr val="accent1"/>
              </a:buClr>
              <a:buFont typeface="Wingdings" pitchFamily="2" charset="2"/>
              <a:buNone/>
            </a:pPr>
            <a:endParaRPr lang="en-US" dirty="0" smtClean="0"/>
          </a:p>
        </p:txBody>
      </p:sp>
      <p:sp>
        <p:nvSpPr>
          <p:cNvPr id="9220" name="Content Placeholder 3"/>
          <p:cNvSpPr>
            <a:spLocks noGrp="1"/>
          </p:cNvSpPr>
          <p:nvPr>
            <p:ph sz="half" idx="2"/>
          </p:nvPr>
        </p:nvSpPr>
        <p:spPr>
          <a:xfrm>
            <a:off x="4648200" y="1773238"/>
            <a:ext cx="4038600" cy="4624387"/>
          </a:xfrm>
        </p:spPr>
        <p:txBody>
          <a:bodyPr/>
          <a:lstStyle/>
          <a:p>
            <a:pPr eaLnBrk="1" hangingPunct="1"/>
            <a:r>
              <a:rPr lang="en-US" dirty="0" smtClean="0"/>
              <a:t>University Facts</a:t>
            </a:r>
          </a:p>
          <a:p>
            <a:pPr lvl="1" eaLnBrk="1" hangingPunct="1">
              <a:buClr>
                <a:schemeClr val="accent1"/>
              </a:buClr>
            </a:pPr>
            <a:r>
              <a:rPr lang="en-US" dirty="0" smtClean="0"/>
              <a:t>Founded in 1851</a:t>
            </a:r>
          </a:p>
          <a:p>
            <a:pPr lvl="2" eaLnBrk="1" hangingPunct="1">
              <a:buClr>
                <a:schemeClr val="accent1"/>
              </a:buClr>
            </a:pPr>
            <a:r>
              <a:rPr lang="en-US" dirty="0" smtClean="0"/>
              <a:t>Predates the creation of the State of Minnesota</a:t>
            </a:r>
          </a:p>
          <a:p>
            <a:pPr lvl="1" eaLnBrk="1" hangingPunct="1">
              <a:buClr>
                <a:schemeClr val="accent1"/>
              </a:buClr>
            </a:pPr>
            <a:r>
              <a:rPr lang="en-US" dirty="0" smtClean="0"/>
              <a:t>400,000 Alumni</a:t>
            </a:r>
          </a:p>
          <a:p>
            <a:pPr lvl="1" eaLnBrk="1" hangingPunct="1">
              <a:buClr>
                <a:schemeClr val="accent1"/>
              </a:buClr>
            </a:pPr>
            <a:r>
              <a:rPr lang="en-US" dirty="0" smtClean="0"/>
              <a:t>25,000 Employees</a:t>
            </a:r>
          </a:p>
          <a:p>
            <a:pPr lvl="1" eaLnBrk="1" hangingPunct="1">
              <a:buClr>
                <a:schemeClr val="accent1"/>
              </a:buClr>
            </a:pPr>
            <a:r>
              <a:rPr lang="en-US" dirty="0" smtClean="0"/>
              <a:t>Eric </a:t>
            </a:r>
            <a:r>
              <a:rPr lang="en-US" dirty="0" err="1" smtClean="0"/>
              <a:t>Kaler</a:t>
            </a:r>
            <a:r>
              <a:rPr lang="en-US" dirty="0" smtClean="0"/>
              <a:t> – President</a:t>
            </a:r>
          </a:p>
          <a:p>
            <a:pPr eaLnBrk="1" hangingPunct="1"/>
            <a:r>
              <a:rPr lang="en-US" dirty="0" smtClean="0"/>
              <a:t>Student Enrollment</a:t>
            </a:r>
          </a:p>
          <a:p>
            <a:pPr lvl="1" eaLnBrk="1" hangingPunct="1">
              <a:buClr>
                <a:schemeClr val="accent1"/>
              </a:buClr>
              <a:buFont typeface="Wingdings" pitchFamily="2" charset="2"/>
              <a:buChar char="§"/>
            </a:pPr>
            <a:r>
              <a:rPr lang="en-US" dirty="0" smtClean="0"/>
              <a:t>69,221 – All Campuses</a:t>
            </a:r>
          </a:p>
          <a:p>
            <a:pPr lvl="1" eaLnBrk="1" hangingPunct="1">
              <a:buClr>
                <a:schemeClr val="accent1"/>
              </a:buClr>
              <a:buFont typeface="Wingdings" pitchFamily="2" charset="2"/>
              <a:buChar char="§"/>
            </a:pPr>
            <a:r>
              <a:rPr lang="en-US" dirty="0" smtClean="0"/>
              <a:t>52,557 – Twin Cities </a:t>
            </a:r>
          </a:p>
          <a:p>
            <a:pPr lvl="1" eaLnBrk="1" hangingPunct="1">
              <a:buClr>
                <a:schemeClr val="accent1"/>
              </a:buClr>
            </a:pPr>
            <a:endParaRPr lang="en-US" dirty="0" smtClean="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defRPr/>
            </a:pPr>
            <a:r>
              <a:rPr lang="en-US" sz="5000" dirty="0" smtClean="0">
                <a:solidFill>
                  <a:srgbClr val="6F1917"/>
                </a:solidFill>
              </a:rPr>
              <a:t>Changing Faculty</a:t>
            </a:r>
            <a:endParaRPr lang="en-US" sz="5000" dirty="0">
              <a:solidFill>
                <a:srgbClr val="6F1917"/>
              </a:solidFill>
            </a:endParaRPr>
          </a:p>
        </p:txBody>
      </p:sp>
      <p:sp>
        <p:nvSpPr>
          <p:cNvPr id="24579" name="Content Placeholder 2"/>
          <p:cNvSpPr>
            <a:spLocks noGrp="1"/>
          </p:cNvSpPr>
          <p:nvPr>
            <p:ph sz="half" idx="1"/>
          </p:nvPr>
        </p:nvSpPr>
        <p:spPr>
          <a:xfrm>
            <a:off x="228600" y="1676400"/>
            <a:ext cx="4267200" cy="4721225"/>
          </a:xfrm>
        </p:spPr>
        <p:txBody>
          <a:bodyPr/>
          <a:lstStyle/>
          <a:p>
            <a:pPr marL="319088"/>
            <a:r>
              <a:rPr lang="en-US" dirty="0" smtClean="0"/>
              <a:t>Movement to integrate clinic and non-clinic faculty</a:t>
            </a:r>
          </a:p>
          <a:p>
            <a:pPr marL="319088"/>
            <a:r>
              <a:rPr lang="en-US" dirty="0" smtClean="0"/>
              <a:t>Doctrinal faculty is spending more time teaching simulations and capstone courses</a:t>
            </a:r>
          </a:p>
          <a:p>
            <a:pPr marL="319088"/>
            <a:r>
              <a:rPr lang="en-US" dirty="0" smtClean="0"/>
              <a:t>U of MN clinical faculty regularly teach doctrine classes as well as produce scholarship</a:t>
            </a:r>
          </a:p>
        </p:txBody>
      </p:sp>
      <p:sp>
        <p:nvSpPr>
          <p:cNvPr id="24580" name="Content Placeholder 3"/>
          <p:cNvSpPr>
            <a:spLocks noGrp="1"/>
          </p:cNvSpPr>
          <p:nvPr>
            <p:ph sz="half" idx="2"/>
          </p:nvPr>
        </p:nvSpPr>
        <p:spPr>
          <a:xfrm>
            <a:off x="4648200" y="1676400"/>
            <a:ext cx="4267200" cy="4721225"/>
          </a:xfrm>
        </p:spPr>
        <p:txBody>
          <a:bodyPr/>
          <a:lstStyle/>
          <a:p>
            <a:pPr marL="319088"/>
            <a:r>
              <a:rPr lang="en-US" dirty="0" smtClean="0"/>
              <a:t>Coursework geared to teaching what it means to be a lawyer in addition to the law</a:t>
            </a:r>
          </a:p>
          <a:p>
            <a:pPr marL="319088"/>
            <a:r>
              <a:rPr lang="en-US" dirty="0" smtClean="0"/>
              <a:t>Spring of 2011 U of MN faculty vote to provide unified track for both clinic and non-clinical faculty  </a:t>
            </a:r>
            <a:r>
              <a:rPr lang="en-US" sz="2800" dirty="0" smtClean="0"/>
              <a:t>One full-time clinical faculty is tenured with two others on tenure-track</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defRPr/>
            </a:pPr>
            <a:r>
              <a:rPr lang="en-US" sz="5000" dirty="0" smtClean="0">
                <a:solidFill>
                  <a:srgbClr val="6F1917"/>
                </a:solidFill>
              </a:rPr>
              <a:t>Future of Legal Education</a:t>
            </a:r>
            <a:endParaRPr lang="en-US" sz="5000" dirty="0">
              <a:solidFill>
                <a:srgbClr val="6F1917"/>
              </a:solidFill>
            </a:endParaRPr>
          </a:p>
        </p:txBody>
      </p:sp>
      <p:pic>
        <p:nvPicPr>
          <p:cNvPr id="25603" name="Content Placeholder 4" descr="LawClinics0036.JPG"/>
          <p:cNvPicPr>
            <a:picLocks noGrp="1" noChangeAspect="1"/>
          </p:cNvPicPr>
          <p:nvPr>
            <p:ph sz="half" idx="1"/>
          </p:nvPr>
        </p:nvPicPr>
        <p:blipFill>
          <a:blip r:embed="rId2" cstate="print"/>
          <a:srcRect l="16982" r="7549"/>
          <a:stretch>
            <a:fillRect/>
          </a:stretch>
        </p:blipFill>
        <p:spPr>
          <a:xfrm>
            <a:off x="473075" y="2133600"/>
            <a:ext cx="3794125" cy="3810000"/>
          </a:xfrm>
        </p:spPr>
      </p:pic>
      <p:sp>
        <p:nvSpPr>
          <p:cNvPr id="25604" name="Content Placeholder 3"/>
          <p:cNvSpPr>
            <a:spLocks noGrp="1"/>
          </p:cNvSpPr>
          <p:nvPr>
            <p:ph sz="half" idx="2"/>
          </p:nvPr>
        </p:nvSpPr>
        <p:spPr>
          <a:xfrm>
            <a:off x="4648200" y="1905000"/>
            <a:ext cx="4038600" cy="4267200"/>
          </a:xfrm>
        </p:spPr>
        <p:txBody>
          <a:bodyPr/>
          <a:lstStyle/>
          <a:p>
            <a:pPr marL="115888" indent="3175">
              <a:buFont typeface="Wingdings 2" pitchFamily="18" charset="2"/>
              <a:buNone/>
            </a:pPr>
            <a:r>
              <a:rPr lang="en-US" dirty="0" smtClean="0"/>
              <a:t>There has been more emphasis on curriculum development in the last several years than in the previous decades…and the importance of clinical legal education is an important part of that new direction</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251062"/>
          </a:xfrm>
        </p:spPr>
        <p:txBody>
          <a:bodyPr/>
          <a:lstStyle/>
          <a:p>
            <a:pPr algn="ctr" eaLnBrk="1" fontAlgn="auto" hangingPunct="1">
              <a:spcAft>
                <a:spcPts val="0"/>
              </a:spcAft>
              <a:defRPr/>
            </a:pPr>
            <a:r>
              <a:rPr lang="en-US" sz="5000" dirty="0" smtClean="0">
                <a:solidFill>
                  <a:srgbClr val="6F1917"/>
                </a:solidFill>
              </a:rPr>
              <a:t>Law School</a:t>
            </a:r>
            <a:endParaRPr lang="en-US" sz="5000" dirty="0">
              <a:solidFill>
                <a:srgbClr val="6F1917"/>
              </a:solidFill>
            </a:endParaRPr>
          </a:p>
        </p:txBody>
      </p:sp>
      <p:sp>
        <p:nvSpPr>
          <p:cNvPr id="10243" name="Content Placeholder 4"/>
          <p:cNvSpPr>
            <a:spLocks noGrp="1"/>
          </p:cNvSpPr>
          <p:nvPr>
            <p:ph sz="half" idx="1"/>
          </p:nvPr>
        </p:nvSpPr>
        <p:spPr>
          <a:xfrm>
            <a:off x="228600" y="1828800"/>
            <a:ext cx="4724400" cy="4724400"/>
          </a:xfrm>
        </p:spPr>
        <p:txBody>
          <a:bodyPr/>
          <a:lstStyle/>
          <a:p>
            <a:pPr eaLnBrk="1" hangingPunct="1"/>
            <a:endParaRPr lang="en-US" dirty="0" smtClean="0"/>
          </a:p>
          <a:p>
            <a:pPr eaLnBrk="1" hangingPunct="1"/>
            <a:r>
              <a:rPr lang="en-US" dirty="0" smtClean="0"/>
              <a:t>Founded in 1888</a:t>
            </a:r>
          </a:p>
          <a:p>
            <a:pPr eaLnBrk="1" hangingPunct="1"/>
            <a:r>
              <a:rPr lang="en-US" dirty="0" smtClean="0"/>
              <a:t>Located on the West Bank</a:t>
            </a:r>
          </a:p>
          <a:p>
            <a:pPr eaLnBrk="1" hangingPunct="1"/>
            <a:r>
              <a:rPr lang="en-US" dirty="0" smtClean="0"/>
              <a:t>David Wippman – Dean</a:t>
            </a:r>
          </a:p>
          <a:p>
            <a:pPr eaLnBrk="1" hangingPunct="1"/>
            <a:r>
              <a:rPr lang="en-US" dirty="0" smtClean="0"/>
              <a:t>Top 20 Law School</a:t>
            </a:r>
          </a:p>
          <a:p>
            <a:pPr lvl="1" eaLnBrk="1" hangingPunct="1">
              <a:buClr>
                <a:schemeClr val="accent1"/>
              </a:buClr>
            </a:pPr>
            <a:r>
              <a:rPr lang="en-US" dirty="0" smtClean="0"/>
              <a:t>200 ABA accredited law schools in the US</a:t>
            </a:r>
          </a:p>
          <a:p>
            <a:pPr eaLnBrk="1" hangingPunct="1"/>
            <a:r>
              <a:rPr lang="en-US" dirty="0" smtClean="0"/>
              <a:t>7th Largest Law Library in the United States</a:t>
            </a:r>
          </a:p>
          <a:p>
            <a:pPr eaLnBrk="1" hangingPunct="1">
              <a:buFont typeface="Wingdings 2" pitchFamily="18" charset="2"/>
              <a:buNone/>
            </a:pPr>
            <a:endParaRPr lang="en-US" dirty="0" smtClean="0"/>
          </a:p>
        </p:txBody>
      </p:sp>
      <p:pic>
        <p:nvPicPr>
          <p:cNvPr id="10244" name="Content Placeholder 6" descr="Law School photo.jpg"/>
          <p:cNvPicPr>
            <a:picLocks noGrp="1" noChangeAspect="1"/>
          </p:cNvPicPr>
          <p:nvPr>
            <p:ph sz="half" idx="2"/>
          </p:nvPr>
        </p:nvPicPr>
        <p:blipFill>
          <a:blip r:embed="rId2" cstate="print"/>
          <a:srcRect/>
          <a:stretch>
            <a:fillRect/>
          </a:stretch>
        </p:blipFill>
        <p:spPr>
          <a:xfrm>
            <a:off x="5240338" y="1773238"/>
            <a:ext cx="3082925" cy="4624387"/>
          </a:xfr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251062"/>
          </a:xfrm>
        </p:spPr>
        <p:txBody>
          <a:bodyPr/>
          <a:lstStyle/>
          <a:p>
            <a:pPr algn="ctr" eaLnBrk="1" fontAlgn="auto" hangingPunct="1">
              <a:spcAft>
                <a:spcPts val="0"/>
              </a:spcAft>
              <a:defRPr/>
            </a:pPr>
            <a:r>
              <a:rPr lang="en-US" sz="5000" dirty="0" smtClean="0">
                <a:solidFill>
                  <a:srgbClr val="6F1917"/>
                </a:solidFill>
              </a:rPr>
              <a:t>Student Body</a:t>
            </a:r>
            <a:endParaRPr lang="en-US" sz="5000" dirty="0">
              <a:solidFill>
                <a:srgbClr val="6F1917"/>
              </a:solidFill>
            </a:endParaRPr>
          </a:p>
        </p:txBody>
      </p:sp>
      <p:pic>
        <p:nvPicPr>
          <p:cNvPr id="11267" name="Content Placeholder 4" descr="UR_PL_2947.jpg"/>
          <p:cNvPicPr>
            <a:picLocks noGrp="1" noChangeAspect="1"/>
          </p:cNvPicPr>
          <p:nvPr>
            <p:ph sz="half" idx="1"/>
          </p:nvPr>
        </p:nvPicPr>
        <p:blipFill>
          <a:blip r:embed="rId2" cstate="print"/>
          <a:srcRect/>
          <a:stretch>
            <a:fillRect/>
          </a:stretch>
        </p:blipFill>
        <p:spPr>
          <a:xfrm>
            <a:off x="503238" y="2514600"/>
            <a:ext cx="3946525" cy="3200400"/>
          </a:xfrm>
        </p:spPr>
      </p:pic>
      <p:sp>
        <p:nvSpPr>
          <p:cNvPr id="11268" name="Content Placeholder 3"/>
          <p:cNvSpPr>
            <a:spLocks noGrp="1"/>
          </p:cNvSpPr>
          <p:nvPr>
            <p:ph sz="half" idx="2"/>
          </p:nvPr>
        </p:nvSpPr>
        <p:spPr>
          <a:xfrm>
            <a:off x="4648200" y="1773238"/>
            <a:ext cx="4038600" cy="4624387"/>
          </a:xfrm>
        </p:spPr>
        <p:txBody>
          <a:bodyPr/>
          <a:lstStyle/>
          <a:p>
            <a:pPr marL="287338" lvl="1" eaLnBrk="1" hangingPunct="1">
              <a:buClr>
                <a:schemeClr val="accent1"/>
              </a:buClr>
            </a:pPr>
            <a:r>
              <a:rPr lang="en-US" smtClean="0"/>
              <a:t>852 Students (759 J.D. Students) from 36 states, District of Columbia , Puerto Rico  and 7 foreign countries</a:t>
            </a:r>
          </a:p>
          <a:p>
            <a:pPr marL="287338" lvl="1" eaLnBrk="1" hangingPunct="1">
              <a:buClr>
                <a:schemeClr val="accent1"/>
              </a:buClr>
            </a:pPr>
            <a:r>
              <a:rPr lang="en-US" smtClean="0"/>
              <a:t>32% Minnesota Residents</a:t>
            </a:r>
          </a:p>
          <a:p>
            <a:pPr marL="287338" lvl="1" eaLnBrk="1" hangingPunct="1">
              <a:buClr>
                <a:schemeClr val="accent1"/>
              </a:buClr>
            </a:pPr>
            <a:r>
              <a:rPr lang="en-US" smtClean="0"/>
              <a:t>59% Male</a:t>
            </a:r>
          </a:p>
          <a:p>
            <a:pPr marL="287338" lvl="1" eaLnBrk="1" hangingPunct="1">
              <a:buClr>
                <a:schemeClr val="accent1"/>
              </a:buClr>
            </a:pPr>
            <a:r>
              <a:rPr lang="en-US" smtClean="0"/>
              <a:t>41% Female</a:t>
            </a:r>
          </a:p>
          <a:p>
            <a:pPr marL="287338" lvl="1" eaLnBrk="1" hangingPunct="1">
              <a:buClr>
                <a:schemeClr val="accent1"/>
              </a:buClr>
            </a:pPr>
            <a:r>
              <a:rPr lang="en-US" smtClean="0"/>
              <a:t>Fall 2012 – approximately 3200 applicants</a:t>
            </a:r>
          </a:p>
          <a:p>
            <a:pPr marL="287338" lvl="1" eaLnBrk="1" hangingPunct="1">
              <a:buClr>
                <a:schemeClr val="accent1"/>
              </a:buClr>
            </a:pPr>
            <a:r>
              <a:rPr lang="en-US" smtClean="0"/>
              <a:t>205 Students in the 1L class of 2012-2013</a:t>
            </a:r>
          </a:p>
          <a:p>
            <a:pPr eaLnBrk="1" hangingPunct="1"/>
            <a:endParaRPr lang="en-US" smtClean="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251062"/>
          </a:xfrm>
        </p:spPr>
        <p:txBody>
          <a:bodyPr/>
          <a:lstStyle/>
          <a:p>
            <a:pPr algn="ctr" eaLnBrk="1" fontAlgn="auto" hangingPunct="1">
              <a:spcAft>
                <a:spcPts val="0"/>
              </a:spcAft>
              <a:defRPr/>
            </a:pPr>
            <a:r>
              <a:rPr lang="en-US" sz="5000" dirty="0" smtClean="0">
                <a:solidFill>
                  <a:srgbClr val="6F1917"/>
                </a:solidFill>
              </a:rPr>
              <a:t>Clinical Legal Education</a:t>
            </a:r>
            <a:endParaRPr lang="en-US" sz="5000" dirty="0">
              <a:solidFill>
                <a:srgbClr val="6F1917"/>
              </a:solidFill>
            </a:endParaRPr>
          </a:p>
        </p:txBody>
      </p:sp>
      <p:sp>
        <p:nvSpPr>
          <p:cNvPr id="3" name="Content Placeholder 2"/>
          <p:cNvSpPr>
            <a:spLocks noGrp="1"/>
          </p:cNvSpPr>
          <p:nvPr>
            <p:ph sz="half" idx="1"/>
          </p:nvPr>
        </p:nvSpPr>
        <p:spPr>
          <a:xfrm>
            <a:off x="457200" y="1773238"/>
            <a:ext cx="4038600" cy="4624387"/>
          </a:xfrm>
        </p:spPr>
        <p:txBody>
          <a:bodyPr rtlCol="0">
            <a:normAutofit fontScale="92500" lnSpcReduction="10000"/>
          </a:bodyPr>
          <a:lstStyle/>
          <a:p>
            <a:pPr marL="438912" indent="-320040" eaLnBrk="1" fontAlgn="auto" hangingPunct="1">
              <a:spcBef>
                <a:spcPts val="0"/>
              </a:spcBef>
              <a:spcAft>
                <a:spcPts val="0"/>
              </a:spcAft>
              <a:buFont typeface="Wingdings 2"/>
              <a:buChar char=""/>
              <a:defRPr/>
            </a:pPr>
            <a:r>
              <a:rPr lang="en-US" dirty="0" smtClean="0"/>
              <a:t>1913 – First U of M clinical program</a:t>
            </a:r>
          </a:p>
          <a:p>
            <a:pPr marL="438912" indent="-320040" eaLnBrk="1" fontAlgn="auto" hangingPunct="1">
              <a:spcBef>
                <a:spcPts val="0"/>
              </a:spcBef>
              <a:spcAft>
                <a:spcPts val="0"/>
              </a:spcAft>
              <a:buFont typeface="Wingdings 2"/>
              <a:buChar char=""/>
              <a:defRPr/>
            </a:pPr>
            <a:r>
              <a:rPr lang="en-US" dirty="0" smtClean="0"/>
              <a:t>1968 – Start of current clinical program</a:t>
            </a:r>
          </a:p>
          <a:p>
            <a:pPr marL="438912" indent="-320040" eaLnBrk="1" fontAlgn="auto" hangingPunct="1">
              <a:spcBef>
                <a:spcPts val="0"/>
              </a:spcBef>
              <a:spcAft>
                <a:spcPts val="0"/>
              </a:spcAft>
              <a:buFont typeface="Wingdings 2"/>
              <a:buChar char=""/>
              <a:defRPr/>
            </a:pPr>
            <a:r>
              <a:rPr lang="en-US" dirty="0" smtClean="0"/>
              <a:t>Program has steadily expanded over the years</a:t>
            </a:r>
          </a:p>
          <a:p>
            <a:pPr marL="438912" indent="-320040" eaLnBrk="1" fontAlgn="auto" hangingPunct="1">
              <a:spcBef>
                <a:spcPts val="0"/>
              </a:spcBef>
              <a:spcAft>
                <a:spcPts val="0"/>
              </a:spcAft>
              <a:buFont typeface="Wingdings 2"/>
              <a:buChar char=""/>
              <a:defRPr/>
            </a:pPr>
            <a:r>
              <a:rPr lang="en-US" dirty="0" smtClean="0"/>
              <a:t>25 Clinical Courses</a:t>
            </a:r>
          </a:p>
          <a:p>
            <a:pPr marL="438912" indent="-320040" eaLnBrk="1" fontAlgn="auto" hangingPunct="1">
              <a:spcBef>
                <a:spcPts val="0"/>
              </a:spcBef>
              <a:spcAft>
                <a:spcPts val="0"/>
              </a:spcAft>
              <a:buFont typeface="Wingdings 2"/>
              <a:buChar char=""/>
              <a:defRPr/>
            </a:pPr>
            <a:r>
              <a:rPr lang="en-US" dirty="0" smtClean="0"/>
              <a:t>During the 2012-2013 academic year 229 clinic students handled more than 900 cases</a:t>
            </a:r>
          </a:p>
          <a:p>
            <a:pPr marL="438912" indent="-320040" eaLnBrk="1" fontAlgn="auto" hangingPunct="1">
              <a:spcBef>
                <a:spcPts val="0"/>
              </a:spcBef>
              <a:spcAft>
                <a:spcPts val="0"/>
              </a:spcAft>
              <a:buFont typeface="Wingdings 2"/>
              <a:buChar char=""/>
              <a:defRPr/>
            </a:pPr>
            <a:endParaRPr lang="en-US" dirty="0" smtClean="0"/>
          </a:p>
        </p:txBody>
      </p:sp>
      <p:sp>
        <p:nvSpPr>
          <p:cNvPr id="4" name="Content Placeholder 3"/>
          <p:cNvSpPr>
            <a:spLocks noGrp="1"/>
          </p:cNvSpPr>
          <p:nvPr>
            <p:ph sz="half" idx="2"/>
          </p:nvPr>
        </p:nvSpPr>
        <p:spPr>
          <a:xfrm>
            <a:off x="4648200" y="1773238"/>
            <a:ext cx="4038600" cy="4624387"/>
          </a:xfrm>
        </p:spPr>
        <p:txBody>
          <a:bodyPr rtlCol="0">
            <a:normAutofit fontScale="92500" lnSpcReduction="10000"/>
          </a:bodyPr>
          <a:lstStyle/>
          <a:p>
            <a:pPr marL="438912" indent="-320040" eaLnBrk="1" fontAlgn="auto" hangingPunct="1">
              <a:spcBef>
                <a:spcPts val="0"/>
              </a:spcBef>
              <a:spcAft>
                <a:spcPts val="0"/>
              </a:spcAft>
              <a:buFont typeface="Wingdings 2"/>
              <a:buChar char=""/>
              <a:defRPr/>
            </a:pPr>
            <a:r>
              <a:rPr lang="en-US" dirty="0" smtClean="0"/>
              <a:t>Over 50% of students take at least one live-client clinical course</a:t>
            </a:r>
          </a:p>
          <a:p>
            <a:pPr marL="731012" lvl="1" indent="-320040" eaLnBrk="1" fontAlgn="auto" hangingPunct="1">
              <a:spcBef>
                <a:spcPts val="0"/>
              </a:spcBef>
              <a:spcAft>
                <a:spcPts val="0"/>
              </a:spcAft>
              <a:buClr>
                <a:schemeClr val="accent1"/>
              </a:buClr>
              <a:buFont typeface="Wingdings 2"/>
              <a:buChar char=""/>
              <a:defRPr/>
            </a:pPr>
            <a:r>
              <a:rPr lang="en-US" dirty="0" smtClean="0"/>
              <a:t>National average is 25%</a:t>
            </a:r>
          </a:p>
          <a:p>
            <a:pPr marL="438912" indent="-320040" eaLnBrk="1" fontAlgn="auto" hangingPunct="1">
              <a:spcBef>
                <a:spcPts val="0"/>
              </a:spcBef>
              <a:spcAft>
                <a:spcPts val="0"/>
              </a:spcAft>
              <a:buFont typeface="Wingdings 2"/>
              <a:buChar char=""/>
              <a:defRPr/>
            </a:pPr>
            <a:r>
              <a:rPr lang="en-US" dirty="0" smtClean="0"/>
              <a:t>U of M students are eligible to take a clinical course as a 2L or 3L </a:t>
            </a:r>
          </a:p>
          <a:p>
            <a:pPr marL="438912" indent="-320040" eaLnBrk="1" fontAlgn="auto" hangingPunct="1">
              <a:spcBef>
                <a:spcPts val="0"/>
              </a:spcBef>
              <a:spcAft>
                <a:spcPts val="0"/>
              </a:spcAft>
              <a:buFont typeface="Wingdings 2"/>
              <a:buChar char=""/>
              <a:defRPr/>
            </a:pPr>
            <a:r>
              <a:rPr lang="en-US" dirty="0" smtClean="0"/>
              <a:t>Of 70 full-time faculty – 13 are clinical faculty</a:t>
            </a:r>
          </a:p>
          <a:p>
            <a:pPr marL="438912" indent="-320040" eaLnBrk="1" fontAlgn="auto" hangingPunct="1">
              <a:spcBef>
                <a:spcPts val="0"/>
              </a:spcBef>
              <a:spcAft>
                <a:spcPts val="0"/>
              </a:spcAft>
              <a:buFont typeface="Wingdings 2"/>
              <a:buChar char=""/>
              <a:defRPr/>
            </a:pPr>
            <a:r>
              <a:rPr lang="en-US" dirty="0" smtClean="0"/>
              <a:t>18.5% of the full-time faculty teaches in the clinical program</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534400" cy="1143000"/>
          </a:xfrm>
        </p:spPr>
        <p:txBody>
          <a:bodyPr>
            <a:noAutofit/>
          </a:bodyPr>
          <a:lstStyle/>
          <a:p>
            <a:pPr algn="ctr"/>
            <a:r>
              <a:rPr lang="en-US" sz="5000" dirty="0" smtClean="0">
                <a:solidFill>
                  <a:srgbClr val="6F1917"/>
                </a:solidFill>
              </a:rPr>
              <a:t>University of Minnesota Law School Clinical Courses</a:t>
            </a:r>
            <a:endParaRPr lang="en-US" sz="5000" dirty="0"/>
          </a:p>
        </p:txBody>
      </p:sp>
      <p:sp>
        <p:nvSpPr>
          <p:cNvPr id="3" name="Content Placeholder 2"/>
          <p:cNvSpPr>
            <a:spLocks noGrp="1"/>
          </p:cNvSpPr>
          <p:nvPr>
            <p:ph sz="half" idx="1"/>
          </p:nvPr>
        </p:nvSpPr>
        <p:spPr>
          <a:xfrm>
            <a:off x="228600" y="1905000"/>
            <a:ext cx="4267200" cy="4492752"/>
          </a:xfrm>
        </p:spPr>
        <p:txBody>
          <a:bodyPr/>
          <a:lstStyle/>
          <a:p>
            <a:pPr marL="319088"/>
            <a:r>
              <a:rPr lang="en-US" dirty="0" smtClean="0"/>
              <a:t>Bankruptcy</a:t>
            </a:r>
          </a:p>
          <a:p>
            <a:pPr marL="319088"/>
            <a:r>
              <a:rPr lang="en-US" dirty="0" smtClean="0"/>
              <a:t>Business Law</a:t>
            </a:r>
          </a:p>
          <a:p>
            <a:pPr marL="319088"/>
            <a:r>
              <a:rPr lang="en-US" dirty="0" smtClean="0"/>
              <a:t>Child Advocacy &amp; Juvenile Justice</a:t>
            </a:r>
          </a:p>
          <a:p>
            <a:pPr marL="319088"/>
            <a:r>
              <a:rPr lang="en-US" dirty="0" smtClean="0"/>
              <a:t>Civil Rights Enforcement</a:t>
            </a:r>
          </a:p>
          <a:p>
            <a:pPr marL="319088"/>
            <a:r>
              <a:rPr lang="en-US" dirty="0" smtClean="0"/>
              <a:t>Community Mediation</a:t>
            </a:r>
          </a:p>
          <a:p>
            <a:pPr marL="319088"/>
            <a:r>
              <a:rPr lang="en-US" dirty="0" smtClean="0"/>
              <a:t>Community Practice and Policy Development</a:t>
            </a:r>
          </a:p>
          <a:p>
            <a:pPr marL="319088"/>
            <a:r>
              <a:rPr lang="en-US" dirty="0" smtClean="0"/>
              <a:t>Consumer Protection</a:t>
            </a:r>
          </a:p>
        </p:txBody>
      </p:sp>
      <p:sp>
        <p:nvSpPr>
          <p:cNvPr id="4" name="Content Placeholder 3"/>
          <p:cNvSpPr>
            <a:spLocks noGrp="1"/>
          </p:cNvSpPr>
          <p:nvPr>
            <p:ph sz="half" idx="2"/>
          </p:nvPr>
        </p:nvSpPr>
        <p:spPr>
          <a:xfrm>
            <a:off x="4648200" y="1905000"/>
            <a:ext cx="4267200" cy="4492752"/>
          </a:xfrm>
        </p:spPr>
        <p:txBody>
          <a:bodyPr/>
          <a:lstStyle/>
          <a:p>
            <a:pPr marL="319088"/>
            <a:r>
              <a:rPr lang="en-US" dirty="0" smtClean="0"/>
              <a:t>Criminal Justice</a:t>
            </a:r>
          </a:p>
          <a:p>
            <a:pPr marL="319088"/>
            <a:r>
              <a:rPr lang="en-US" dirty="0" smtClean="0"/>
              <a:t>Criminal Defense Appeals</a:t>
            </a:r>
          </a:p>
          <a:p>
            <a:pPr marL="319088"/>
            <a:r>
              <a:rPr lang="en-US" dirty="0" smtClean="0"/>
              <a:t>Criminal Prosecution Appeals</a:t>
            </a:r>
          </a:p>
          <a:p>
            <a:pPr marL="319088"/>
            <a:r>
              <a:rPr lang="en-US" dirty="0" smtClean="0"/>
              <a:t>Environmental Sustainability:  Land Use &amp; Water Policy</a:t>
            </a:r>
          </a:p>
          <a:p>
            <a:pPr marL="319088"/>
            <a:r>
              <a:rPr lang="en-US" dirty="0" smtClean="0"/>
              <a:t>Federal Defense</a:t>
            </a:r>
          </a:p>
          <a:p>
            <a:pPr marL="319088"/>
            <a:r>
              <a:rPr lang="en-US" dirty="0" smtClean="0"/>
              <a:t>Federal Immigration Litigation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458200" cy="1143000"/>
          </a:xfrm>
        </p:spPr>
        <p:txBody>
          <a:bodyPr>
            <a:noAutofit/>
          </a:bodyPr>
          <a:lstStyle/>
          <a:p>
            <a:pPr algn="ctr"/>
            <a:r>
              <a:rPr lang="en-US" sz="5000" dirty="0" smtClean="0">
                <a:solidFill>
                  <a:srgbClr val="6F1917"/>
                </a:solidFill>
              </a:rPr>
              <a:t>University of Minnesota Law School Clinical Courses</a:t>
            </a:r>
            <a:endParaRPr lang="en-US" sz="5000" dirty="0"/>
          </a:p>
        </p:txBody>
      </p:sp>
      <p:sp>
        <p:nvSpPr>
          <p:cNvPr id="3" name="Content Placeholder 2"/>
          <p:cNvSpPr>
            <a:spLocks noGrp="1"/>
          </p:cNvSpPr>
          <p:nvPr>
            <p:ph sz="half" idx="1"/>
          </p:nvPr>
        </p:nvSpPr>
        <p:spPr>
          <a:xfrm>
            <a:off x="228600" y="1828800"/>
            <a:ext cx="4267200" cy="4568952"/>
          </a:xfrm>
        </p:spPr>
        <p:txBody>
          <a:bodyPr/>
          <a:lstStyle/>
          <a:p>
            <a:pPr marL="319088"/>
            <a:r>
              <a:rPr lang="en-US" dirty="0" smtClean="0"/>
              <a:t>Housing Law</a:t>
            </a:r>
          </a:p>
          <a:p>
            <a:pPr marL="319088"/>
            <a:r>
              <a:rPr lang="en-US" dirty="0" smtClean="0"/>
              <a:t>Human Rights Litigation &amp; International Legal Advocacy</a:t>
            </a:r>
          </a:p>
          <a:p>
            <a:pPr marL="319088"/>
            <a:r>
              <a:rPr lang="en-US" dirty="0" smtClean="0"/>
              <a:t>Immigration &amp; Human Rights Law</a:t>
            </a:r>
          </a:p>
          <a:p>
            <a:pPr marL="319088"/>
            <a:r>
              <a:rPr lang="en-US" dirty="0" smtClean="0"/>
              <a:t>Indian Child Welfare Act (ICWA)</a:t>
            </a:r>
          </a:p>
          <a:p>
            <a:pPr marL="319088"/>
            <a:r>
              <a:rPr lang="en-US" dirty="0" smtClean="0"/>
              <a:t>Innocence Project	</a:t>
            </a:r>
          </a:p>
        </p:txBody>
      </p:sp>
      <p:sp>
        <p:nvSpPr>
          <p:cNvPr id="4" name="Content Placeholder 3"/>
          <p:cNvSpPr>
            <a:spLocks noGrp="1"/>
          </p:cNvSpPr>
          <p:nvPr>
            <p:ph sz="half" idx="2"/>
          </p:nvPr>
        </p:nvSpPr>
        <p:spPr>
          <a:xfrm>
            <a:off x="4648200" y="1828800"/>
            <a:ext cx="4267200" cy="4568952"/>
          </a:xfrm>
        </p:spPr>
        <p:txBody>
          <a:bodyPr/>
          <a:lstStyle/>
          <a:p>
            <a:pPr marL="319088"/>
            <a:r>
              <a:rPr lang="en-US" dirty="0" smtClean="0"/>
              <a:t>Insurance Law</a:t>
            </a:r>
          </a:p>
          <a:p>
            <a:pPr marL="319088"/>
            <a:r>
              <a:rPr lang="en-US" dirty="0" smtClean="0"/>
              <a:t>Misdemeanor Prosecution</a:t>
            </a:r>
          </a:p>
          <a:p>
            <a:pPr marL="319088"/>
            <a:r>
              <a:rPr lang="en-US" dirty="0" smtClean="0"/>
              <a:t>Public Interest  Law</a:t>
            </a:r>
          </a:p>
          <a:p>
            <a:pPr marL="319088"/>
            <a:r>
              <a:rPr lang="en-US" dirty="0" smtClean="0"/>
              <a:t>Civil Practice</a:t>
            </a:r>
          </a:p>
          <a:p>
            <a:pPr marL="319088"/>
            <a:r>
              <a:rPr lang="en-US" dirty="0" smtClean="0"/>
              <a:t>Tax</a:t>
            </a:r>
          </a:p>
          <a:p>
            <a:pPr marL="319088"/>
            <a:r>
              <a:rPr lang="en-US" dirty="0" smtClean="0"/>
              <a:t>Special Education</a:t>
            </a:r>
          </a:p>
          <a:p>
            <a:pPr marL="319088"/>
            <a:r>
              <a:rPr lang="en-US" dirty="0" smtClean="0"/>
              <a:t>Workers’ Rights</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Autofit/>
          </a:bodyPr>
          <a:lstStyle/>
          <a:p>
            <a:pPr algn="ctr"/>
            <a:r>
              <a:rPr lang="en-US" sz="5000" dirty="0" smtClean="0">
                <a:solidFill>
                  <a:srgbClr val="6F1917"/>
                </a:solidFill>
              </a:rPr>
              <a:t>Minnesota Rule of </a:t>
            </a:r>
            <a:br>
              <a:rPr lang="en-US" sz="5000" dirty="0" smtClean="0">
                <a:solidFill>
                  <a:srgbClr val="6F1917"/>
                </a:solidFill>
              </a:rPr>
            </a:br>
            <a:r>
              <a:rPr lang="en-US" sz="5000" dirty="0" smtClean="0">
                <a:solidFill>
                  <a:srgbClr val="6F1917"/>
                </a:solidFill>
              </a:rPr>
              <a:t>Student Practice</a:t>
            </a:r>
            <a:endParaRPr lang="en-US" sz="5000" dirty="0">
              <a:solidFill>
                <a:srgbClr val="6F1917"/>
              </a:solidFill>
            </a:endParaRPr>
          </a:p>
        </p:txBody>
      </p:sp>
      <p:sp>
        <p:nvSpPr>
          <p:cNvPr id="3" name="Content Placeholder 2"/>
          <p:cNvSpPr>
            <a:spLocks noGrp="1"/>
          </p:cNvSpPr>
          <p:nvPr>
            <p:ph sz="half" idx="1"/>
          </p:nvPr>
        </p:nvSpPr>
        <p:spPr>
          <a:xfrm>
            <a:off x="457200" y="2209800"/>
            <a:ext cx="7162800" cy="2819400"/>
          </a:xfrm>
        </p:spPr>
        <p:txBody>
          <a:bodyPr/>
          <a:lstStyle/>
          <a:p>
            <a:pPr marL="319088"/>
            <a:r>
              <a:rPr lang="en-US" dirty="0" smtClean="0"/>
              <a:t>A law student enrolled in a clinical course may, under the supervision of a member of the bar, perform all functions that an attorney may perform in representing and appearing on behalf of a client</a:t>
            </a:r>
          </a:p>
          <a:p>
            <a:pPr marL="319088"/>
            <a:endParaRPr lang="en-US" dirty="0" smtClean="0"/>
          </a:p>
          <a:p>
            <a:pPr marL="319088">
              <a:buNone/>
            </a:pPr>
            <a:r>
              <a:rPr lang="en-US" dirty="0" smtClean="0"/>
              <a:t>      Minnesota Supreme Court Rule</a:t>
            </a:r>
            <a:endParaRPr lang="en-US" dirty="0"/>
          </a:p>
        </p:txBody>
      </p:sp>
      <p:sp>
        <p:nvSpPr>
          <p:cNvPr id="4" name="Content Placeholder 3"/>
          <p:cNvSpPr>
            <a:spLocks noGrp="1"/>
          </p:cNvSpPr>
          <p:nvPr>
            <p:ph sz="half" idx="2"/>
          </p:nvPr>
        </p:nvSpPr>
        <p:spPr>
          <a:xfrm flipH="1">
            <a:off x="8686800" y="1773936"/>
            <a:ext cx="609600" cy="4623816"/>
          </a:xfrm>
        </p:spPr>
        <p:txBody>
          <a:bodyPr/>
          <a:lstStyle/>
          <a:p>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defRPr/>
            </a:pPr>
            <a:r>
              <a:rPr lang="en-US" sz="5000" dirty="0" smtClean="0">
                <a:solidFill>
                  <a:srgbClr val="6F1917"/>
                </a:solidFill>
              </a:rPr>
              <a:t>Clinical Program Model</a:t>
            </a:r>
            <a:endParaRPr lang="en-US" sz="5000" dirty="0">
              <a:solidFill>
                <a:srgbClr val="6F1917"/>
              </a:solidFill>
            </a:endParaRPr>
          </a:p>
        </p:txBody>
      </p:sp>
      <p:sp>
        <p:nvSpPr>
          <p:cNvPr id="18435" name="Content Placeholder 2"/>
          <p:cNvSpPr>
            <a:spLocks noGrp="1"/>
          </p:cNvSpPr>
          <p:nvPr>
            <p:ph sz="half" idx="1"/>
          </p:nvPr>
        </p:nvSpPr>
        <p:spPr>
          <a:xfrm>
            <a:off x="152400" y="1447800"/>
            <a:ext cx="3733800" cy="5257800"/>
          </a:xfrm>
        </p:spPr>
        <p:txBody>
          <a:bodyPr/>
          <a:lstStyle/>
          <a:p>
            <a:pPr marL="231775" lvl="1" indent="-231775" eaLnBrk="1" hangingPunct="1">
              <a:buClr>
                <a:schemeClr val="accent1"/>
              </a:buClr>
              <a:buFont typeface="Wingdings" pitchFamily="2" charset="2"/>
              <a:buChar char="§"/>
            </a:pPr>
            <a:r>
              <a:rPr lang="en-US" sz="1800" smtClean="0"/>
              <a:t>Substantive instruction  in  the clinical subject area  as well as general topics of lawyering skills</a:t>
            </a:r>
          </a:p>
          <a:p>
            <a:pPr marL="231775" lvl="1" indent="-231775" eaLnBrk="1" hangingPunct="1">
              <a:buClr>
                <a:schemeClr val="accent1"/>
              </a:buClr>
              <a:buFont typeface="Wingdings" pitchFamily="2" charset="2"/>
              <a:buChar char="§"/>
            </a:pPr>
            <a:r>
              <a:rPr lang="en-US" sz="1800" smtClean="0"/>
              <a:t>Simulations  occur in  a controlled setting</a:t>
            </a:r>
          </a:p>
          <a:p>
            <a:pPr marL="231775" lvl="1" indent="-231775" eaLnBrk="1" hangingPunct="1">
              <a:buClr>
                <a:schemeClr val="accent1"/>
              </a:buClr>
              <a:buFont typeface="Wingdings" pitchFamily="2" charset="2"/>
              <a:buChar char="§"/>
            </a:pPr>
            <a:r>
              <a:rPr lang="en-US" sz="1800" smtClean="0"/>
              <a:t>Students meet with live clients on actual cases under the supervision of a faculty member</a:t>
            </a:r>
          </a:p>
          <a:p>
            <a:pPr marL="231775" lvl="1" indent="-231775" eaLnBrk="1" hangingPunct="1">
              <a:buClr>
                <a:schemeClr val="accent1"/>
              </a:buClr>
              <a:buFont typeface="Wingdings" pitchFamily="2" charset="2"/>
              <a:buChar char="§"/>
            </a:pPr>
            <a:r>
              <a:rPr lang="en-US" sz="1800" smtClean="0"/>
              <a:t>Students focus on interviewing, counseling, trial advocacy, appellate advocacy, mediation, negotiation, problem solving, collaboration among professionals, practical research and writing</a:t>
            </a:r>
          </a:p>
          <a:p>
            <a:pPr marL="231775" lvl="1" indent="-231775" eaLnBrk="1" hangingPunct="1">
              <a:buClr>
                <a:schemeClr val="accent1"/>
              </a:buClr>
              <a:buFont typeface="Wingdings" pitchFamily="2" charset="2"/>
              <a:buChar char="§"/>
            </a:pPr>
            <a:r>
              <a:rPr lang="en-US" sz="1800" smtClean="0"/>
              <a:t>Client population  consists of  low income individuals and families referred by a variety of agencies in the Twin Cities</a:t>
            </a:r>
          </a:p>
          <a:p>
            <a:pPr>
              <a:buFont typeface="Wingdings 2" pitchFamily="18" charset="2"/>
              <a:buNone/>
            </a:pPr>
            <a:endParaRPr lang="en-US" smtClean="0"/>
          </a:p>
        </p:txBody>
      </p:sp>
      <p:pic>
        <p:nvPicPr>
          <p:cNvPr id="18436" name="Content Placeholder 4" descr="MRBZ0479.JPG"/>
          <p:cNvPicPr>
            <a:picLocks noGrp="1" noChangeAspect="1"/>
          </p:cNvPicPr>
          <p:nvPr>
            <p:ph sz="half" idx="2"/>
          </p:nvPr>
        </p:nvPicPr>
        <p:blipFill>
          <a:blip r:embed="rId2" cstate="print"/>
          <a:srcRect/>
          <a:stretch>
            <a:fillRect/>
          </a:stretch>
        </p:blipFill>
        <p:spPr>
          <a:xfrm>
            <a:off x="3886200" y="2057400"/>
            <a:ext cx="5092700" cy="4114800"/>
          </a:xfrm>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Template>
  <TotalTime>2830</TotalTime>
  <Words>1060</Words>
  <Application>Microsoft Macintosh PowerPoint</Application>
  <PresentationFormat>On-screen Show (4:3)</PresentationFormat>
  <Paragraphs>147</Paragraphs>
  <Slides>21</Slides>
  <Notes>1</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Module</vt:lpstr>
      <vt:lpstr>  University of Minnesota </vt:lpstr>
      <vt:lpstr>University of Minnesota</vt:lpstr>
      <vt:lpstr>Law School</vt:lpstr>
      <vt:lpstr>Student Body</vt:lpstr>
      <vt:lpstr>Clinical Legal Education</vt:lpstr>
      <vt:lpstr>University of Minnesota Law School Clinical Courses</vt:lpstr>
      <vt:lpstr>University of Minnesota Law School Clinical Courses</vt:lpstr>
      <vt:lpstr>Minnesota Rule of  Student Practice</vt:lpstr>
      <vt:lpstr>Clinical Program Model</vt:lpstr>
      <vt:lpstr>Client Selection</vt:lpstr>
      <vt:lpstr>Case Example</vt:lpstr>
      <vt:lpstr>PowerPoint Presentation</vt:lpstr>
      <vt:lpstr>International Human Rights Sample Cases</vt:lpstr>
      <vt:lpstr>Importance of Clinical Courses</vt:lpstr>
      <vt:lpstr>Educational Demands</vt:lpstr>
      <vt:lpstr>Carnegie Report</vt:lpstr>
      <vt:lpstr>Standard Legal Education</vt:lpstr>
      <vt:lpstr>Recommended Changes</vt:lpstr>
      <vt:lpstr>Changing Curriculum</vt:lpstr>
      <vt:lpstr>Changing Faculty</vt:lpstr>
      <vt:lpstr>Future of Legal Education</vt:lpstr>
    </vt:vector>
  </TitlesOfParts>
  <Company>University of Minnesota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Clinical Legal Education</dc:title>
  <dc:creator>Jean Wells</dc:creator>
  <cp:lastModifiedBy>Leah  Marks</cp:lastModifiedBy>
  <cp:revision>136</cp:revision>
  <dcterms:created xsi:type="dcterms:W3CDTF">2013-08-09T13:03:46Z</dcterms:created>
  <dcterms:modified xsi:type="dcterms:W3CDTF">2014-02-04T23:51:08Z</dcterms:modified>
</cp:coreProperties>
</file>